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Override1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  <p:sldMasterId id="2147483661" r:id="rId6"/>
  </p:sldMasterIdLst>
  <p:notesMasterIdLst>
    <p:notesMasterId r:id="rId7"/>
  </p:notesMasterIdLst>
  <p:sldIdLst>
    <p:sldId id="321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09" r:id="rId44"/>
    <p:sldId id="310" r:id="rId45"/>
    <p:sldId id="312" r:id="rId46"/>
    <p:sldId id="311" r:id="rId47"/>
    <p:sldId id="313" r:id="rId48"/>
    <p:sldId id="314" r:id="rId49"/>
    <p:sldId id="315" r:id="rId50"/>
    <p:sldId id="316" r:id="rId51"/>
    <p:sldId id="317" r:id="rId52"/>
    <p:sldId id="304" r:id="rId53"/>
    <p:sldId id="318" r:id="rId54"/>
    <p:sldId id="319" r:id="rId55"/>
    <p:sldId id="320" r:id="rId56"/>
    <p:sldId id="292" r:id="rId57"/>
    <p:sldId id="256" r:id="rId58"/>
  </p:sldIdLst>
  <p:sldSz cx="10691495" cy="7559675"/>
  <p:notesSz cx="7559675" cy="10691495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DejaVu Sans" pitchFamily="0" charset="0"/>
        <a:cs typeface="DejaVu Sans" pitchFamily="0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32177003" val="1218" revOS="4"/>
      <pr:smFileRevision xmlns:pr="smNativeData" xmlns="smNativeData" dt="1732177003" val="101"/>
      <pr:guideOptions xmlns:pr="smNativeData" xmlns="smNativeData" dt="1732177003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76" d="100"/>
          <a:sy n="76" d="100"/>
        </p:scale>
        <p:origin x="1128" y="236"/>
      </p:cViewPr>
      <p:guideLst x="0" y="0"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5" d="100"/>
        <a:sy n="15" d="100"/>
      </p:scale>
      <p:origin x="0" y="0"/>
    </p:cViewPr>
  </p:sorterViewPr>
  <p:notesViewPr>
    <p:cSldViewPr snapToObjects="1" showGuides="1">
      <p:cViewPr>
        <p:scale>
          <a:sx n="76" d="100"/>
          <a:sy n="76" d="100"/>
        </p:scale>
        <p:origin x="1128" y="236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VAEAAAAFAAAsLQAAqR0AABAAAAAmAAAACAAAAL0vAAAAAAAA"/>
              </a:ext>
            </a:extLst>
          </p:cNvSpPr>
          <p:nvPr>
            <p:ph type="sldImg"/>
          </p:nvPr>
        </p:nvSpPr>
        <p:spPr>
          <a:xfrm>
            <a:off x="215900" y="812800"/>
            <a:ext cx="7127240" cy="400875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r>
              <a:rPr lang="en-us" sz="4400" cap="none">
                <a:latin typeface="굴림" pitchFamily="3" charset="-127"/>
                <a:ea typeface="DejaVu Sans" pitchFamily="0" charset="0"/>
                <a:cs typeface="DejaVu Sans" pitchFamily="0" charset="0"/>
              </a:rPr>
              <a:t>Click to move the slide</a:t>
            </a:r>
            <a:endParaRPr lang="en-us" sz="44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pwQAAD4fAADaKQAA1jwAABAAAAAmAAAACAAAAD0vAAAAAAAA"/>
              </a:ext>
            </a:extLst>
          </p:cNvSpPr>
          <p:nvPr>
            <p:ph type="body"/>
          </p:nvPr>
        </p:nvSpPr>
        <p:spPr>
          <a:xfrm>
            <a:off x="756285" y="5078730"/>
            <a:ext cx="6047105" cy="481076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r>
              <a:rPr lang="en-us" sz="2000" cap="none">
                <a:latin typeface="굴림" pitchFamily="3" charset="-127"/>
                <a:ea typeface="DejaVu Sans" pitchFamily="0" charset="0"/>
                <a:cs typeface="DejaVu Sans" pitchFamily="0" charset="0"/>
              </a:rPr>
              <a:t>Click to edit the notes format</a:t>
            </a:r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uFAAASQMAABAAAAAmAAAACAAAAD0vAAAAAAAA"/>
              </a:ext>
            </a:extLst>
          </p:cNvSpPr>
          <p:nvPr>
            <p:ph type="hdr"/>
          </p:nvPr>
        </p:nvSpPr>
        <p:spPr>
          <a:xfrm>
            <a:off x="0" y="0"/>
            <a:ext cx="3280410" cy="53403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r>
              <a:rPr lang="en-us" sz="1400" cap="none">
                <a:latin typeface="바탕" pitchFamily="1" charset="-127"/>
                <a:ea typeface="DejaVu Sans" pitchFamily="0" charset="0"/>
                <a:cs typeface="DejaVu Sans" pitchFamily="0" charset="0"/>
              </a:rPr>
              <a:t> </a:t>
            </a:r>
            <a:endParaRPr lang="en-us" sz="1400" cap="none">
              <a:latin typeface="바탕" pitchFamily="1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UxoAAAAAAACBLgAASQMAABAAAAAmAAAACAAAAD0vAAAAAAAA"/>
              </a:ext>
            </a:extLst>
          </p:cNvSpPr>
          <p:nvPr>
            <p:ph type="dt" idx="10"/>
          </p:nvPr>
        </p:nvSpPr>
        <p:spPr>
          <a:xfrm>
            <a:off x="4279265" y="0"/>
            <a:ext cx="3280410" cy="53403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algn="r"/>
            <a:r>
              <a:rPr lang="en-us" sz="1400" cap="none">
                <a:latin typeface="바탕" pitchFamily="1" charset="-127"/>
                <a:ea typeface="DejaVu Sans" pitchFamily="0" charset="0"/>
                <a:cs typeface="DejaVu Sans" pitchFamily="0" charset="0"/>
              </a:rPr>
              <a:t> </a:t>
            </a:r>
            <a:endParaRPr lang="en-us" sz="1400" cap="none">
              <a:latin typeface="바탕" pitchFamily="1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Hw+AAAuFAAAxUEAABAAAAAmAAAACAAAAL0vAAAAAAAA"/>
              </a:ext>
            </a:extLst>
          </p:cNvSpPr>
          <p:nvPr>
            <p:ph type="ftr" idx="11"/>
          </p:nvPr>
        </p:nvSpPr>
        <p:spPr>
          <a:xfrm>
            <a:off x="0" y="10157460"/>
            <a:ext cx="3280410" cy="534035"/>
          </a:xfrm>
          <a:prstGeom prst="rect">
            <a:avLst/>
          </a:prstGeo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/>
          <a:p>
            <a:pPr/>
            <a:r>
              <a:rPr lang="en-us" sz="1400" cap="none">
                <a:latin typeface="바탕" pitchFamily="1" charset="-127"/>
                <a:ea typeface="DejaVu Sans" pitchFamily="0" charset="0"/>
                <a:cs typeface="DejaVu Sans" pitchFamily="0" charset="0"/>
              </a:rPr>
              <a:t> </a:t>
            </a:r>
            <a:endParaRPr lang="en-us" sz="1400" cap="none">
              <a:latin typeface="바탕" pitchFamily="1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UxoAAHw+AACBLgAAxUEAABAAAAAmAAAACAAAAL0vAAAAAAAA"/>
              </a:ext>
            </a:extLst>
          </p:cNvSpPr>
          <p:nvPr>
            <p:ph type="sldNum" idx="12"/>
          </p:nvPr>
        </p:nvSpPr>
        <p:spPr>
          <a:xfrm>
            <a:off x="4279265" y="10157460"/>
            <a:ext cx="3280410" cy="534035"/>
          </a:xfrm>
          <a:prstGeom prst="rect">
            <a:avLst/>
          </a:prstGeom>
        </p:spPr>
        <p:txBody>
          <a:bodyPr vert="horz" wrap="square" lIns="0" tIns="0" rIns="0" bIns="0" numCol="1" spcCol="215900" anchor="b">
            <a:prstTxWarp prst="textNoShape">
              <a:avLst/>
            </a:prstTxWarp>
          </a:bodyPr>
          <a:lstStyle/>
          <a:p>
            <a:pPr algn="r"/>
            <a:fld id="{3EAE79EC-A2D3-FB8F-9D16-54DA37586B01}" type="slidenum">
              <a:rPr lang="en-us" sz="1400" cap="none">
                <a:latin typeface="바탕" pitchFamily="1" charset="-127"/>
                <a:ea typeface="DejaVu Sans" pitchFamily="0" charset="0"/>
                <a:cs typeface="DejaVu Sans" pitchFamily="0" charset="0"/>
              </a:rPr>
              <a:t>1</a:t>
            </a:fld>
            <a:endParaRPr lang="en-us" sz="1400" cap="none">
              <a:latin typeface="바탕" pitchFamily="1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1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73///jK//8BAAAAAAAAABAAAAAmAAAACAAAAAEPAAAAAAAA"/>
              </a:ext>
            </a:extLst>
          </p:cNvSpPr>
          <p:nvPr>
            <p:ph type="sldImg"/>
          </p:nvPr>
        </p:nvSpPr>
        <p:spPr>
          <a:xfrm>
            <a:off x="-10836275" y="-8620760"/>
            <a:ext cx="10836910" cy="8620760"/>
          </a:xfrm>
          <a:prstGeom prst="rect">
            <a:avLst/>
          </a:prstGeom>
        </p:spPr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wINS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QAAAAAAAAABAAAAAQAAABAAAAAmAAAACAAAAD0vAAAAAAAA"/>
              </a:ext>
            </a:extLst>
          </p:cNvSpPr>
          <p:nvPr>
            <p:ph type="body"/>
          </p:nvPr>
        </p:nvSpPr>
        <p:spPr>
          <a:xfrm>
            <a:off x="635" y="0"/>
            <a:ext cx="0" cy="635"/>
          </a:xfrm>
          <a:prstGeom prst="rect">
            <a:avLst/>
          </a:prstGeom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/>
            <a:endParaRPr lang="en-us" sz="20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wKgS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QAAAAAAAAABAAAAAQAAABAAAAAmAAAACAAAAP//////////"/>
              </a:ext>
            </a:extLst>
          </p:cNvSpPr>
          <p:nvPr/>
        </p:nvSpPr>
        <p:spPr>
          <a:xfrm>
            <a:off x="635" y="0"/>
            <a:ext cx="0" cy="6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fld id="{3EAE319F-D1D3-FBC7-9D16-27927F586B72}" type="slidenum">
              <a:rPr lang="en-us" sz="1315" cap="none">
                <a:solidFill>
                  <a:srgbClr val="000000"/>
                </a:solidFill>
              </a:rPr>
              <a:t>&lt;number&gt;</a:t>
            </a:fld>
            <a:endParaRPr lang="en-us" sz="1315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B6PgAAvhc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962215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PgYAAB6PgAA1CUAABAAAAAmAAAACAAAAD0gAAAAAAAA"/>
              </a:ext>
            </a:extLst>
          </p:cNvSpPr>
          <p:nvPr>
            <p:ph idx="1"/>
          </p:nvPr>
        </p:nvSpPr>
        <p:spPr>
          <a:xfrm>
            <a:off x="534035" y="4058920"/>
            <a:ext cx="962215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AsIAAAvhc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njKP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OEKAACAPgAAvhcAABAAAAAmAAAACAAAAD0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PgYAAAsIAAA1CUAABAAAAAmAAAACAAAAD0gAAAAAAAA"/>
              </a:ext>
            </a:extLst>
          </p:cNvSpPr>
          <p:nvPr>
            <p:ph idx="1"/>
          </p:nvPr>
        </p:nvSpPr>
        <p:spPr>
          <a:xfrm>
            <a:off x="534035" y="4058920"/>
            <a:ext cx="469582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PgYAACAPgAA1CUAABAAAAAmAAAACAAAAD0gAAAAAAAA"/>
              </a:ext>
            </a:extLst>
          </p:cNvSpPr>
          <p:nvPr>
            <p:ph idx="1"/>
          </p:nvPr>
        </p:nvSpPr>
        <p:spPr>
          <a:xfrm>
            <a:off x="5464810" y="4058920"/>
            <a:ext cx="4695190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BYFgAAvhcAABAAAAAmAAAACAAAAD0gAAAAAAAA"/>
              </a:ext>
            </a:extLst>
          </p:cNvSpPr>
          <p:nvPr>
            <p:ph idx="6"/>
          </p:nvPr>
        </p:nvSpPr>
        <p:spPr>
          <a:xfrm>
            <a:off x="53403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TRcAAOEKAABcKgAAvhcAABAAAAAmAAAACAAAAD0gAAAAAAAA"/>
              </a:ext>
            </a:extLst>
          </p:cNvSpPr>
          <p:nvPr>
            <p:ph idx="5"/>
          </p:nvPr>
        </p:nvSpPr>
        <p:spPr>
          <a:xfrm>
            <a:off x="378777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SsAAOEKAABgPgAAvhcAABAAAAAmAAAACAAAAD0gAAAAAAAA"/>
              </a:ext>
            </a:extLst>
          </p:cNvSpPr>
          <p:nvPr>
            <p:ph idx="4"/>
          </p:nvPr>
        </p:nvSpPr>
        <p:spPr>
          <a:xfrm>
            <a:off x="7041515" y="1768475"/>
            <a:ext cx="309816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PgYAABYFgAA1CUAABAAAAAmAAAACAAAAD0gAAAAAAAA"/>
              </a:ext>
            </a:extLst>
          </p:cNvSpPr>
          <p:nvPr>
            <p:ph idx="3"/>
          </p:nvPr>
        </p:nvSpPr>
        <p:spPr>
          <a:xfrm>
            <a:off x="53403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TRcAAPgYAABcKgAA1CUAABAAAAAmAAAACAAAAD0gAAAAAAAA"/>
              </a:ext>
            </a:extLst>
          </p:cNvSpPr>
          <p:nvPr>
            <p:ph idx="2"/>
          </p:nvPr>
        </p:nvSpPr>
        <p:spPr>
          <a:xfrm>
            <a:off x="378777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4AET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SsAAPgYAABgPgAA1CUAABAAAAAmAAAACAAAAD0gAAAAAAAA"/>
              </a:ext>
            </a:extLst>
          </p:cNvSpPr>
          <p:nvPr>
            <p:ph idx="1"/>
          </p:nvPr>
        </p:nvSpPr>
        <p:spPr>
          <a:xfrm>
            <a:off x="7041515" y="4058920"/>
            <a:ext cx="309816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q/Ue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h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5Q+g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B6PgAA2SUAABAgAAAmAAAACAAAAL2hAAAAAAAA"/>
              </a:ext>
            </a:extLst>
          </p:cNvSpPr>
          <p:nvPr>
            <p:ph type="subTitle" idx="1"/>
          </p:nvPr>
        </p:nvSpPr>
        <p:spPr>
          <a:xfrm>
            <a:off x="534035" y="1768475"/>
            <a:ext cx="9622155" cy="4384040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h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gMAANkKAAB7PgAAiykAABAAAAAmAAAACAAAAD2hAAAAAAAA"/>
              </a:ext>
            </a:extLst>
          </p:cNvSpPr>
          <p:nvPr>
            <p:ph idx="1"/>
          </p:nvPr>
        </p:nvSpPr>
        <p:spPr>
          <a:xfrm>
            <a:off x="534670" y="1763395"/>
            <a:ext cx="9622155" cy="498983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A8Sx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h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AsIAAA2SUAABAAAAAmAAAACAAAAD2h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438404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OEKAACAPgAA2SUAABAAAAAmAAAACAAAAD2h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438404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h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2CUAABAgAAAmAAAACAAAAL2hAAAAAAAA"/>
              </a:ext>
            </a:extLst>
          </p:cNvSpPr>
          <p:nvPr>
            <p:ph type="subTitle" idx="1"/>
          </p:nvPr>
        </p:nvSpPr>
        <p:spPr>
          <a:xfrm>
            <a:off x="534035" y="301625"/>
            <a:ext cx="9622155" cy="585025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h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AsIAAAvhcAABAAAAAmAAAACAAAAD2h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OEKAACAPgAA2SUAABAAAAAmAAAACAAAAD2h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438404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AsIAAA1CUAABAAAAAmAAAACAAAAD2hAAAAAAAA"/>
              </a:ext>
            </a:extLst>
          </p:cNvSpPr>
          <p:nvPr>
            <p:ph idx="1"/>
          </p:nvPr>
        </p:nvSpPr>
        <p:spPr>
          <a:xfrm>
            <a:off x="534035" y="4058920"/>
            <a:ext cx="4695825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iA0Q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B6PgAA2SUAABAgAAAmAAAACAAAAL0gAAAAAAAA"/>
              </a:ext>
            </a:extLst>
          </p:cNvSpPr>
          <p:nvPr>
            <p:ph type="subTitle" idx="1"/>
          </p:nvPr>
        </p:nvSpPr>
        <p:spPr>
          <a:xfrm>
            <a:off x="534035" y="1768475"/>
            <a:ext cx="9622155" cy="4384040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h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AsIAAA2SUAABAAAAAmAAAACAAAAD2h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438404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OEKAACAPgAAvhcAABAAAAAmAAAACAAAAD2h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PgYAACAPgAA1CUAABAAAAAmAAAACAAAAD2hAAAAAAAA"/>
              </a:ext>
            </a:extLst>
          </p:cNvSpPr>
          <p:nvPr>
            <p:ph idx="1"/>
          </p:nvPr>
        </p:nvSpPr>
        <p:spPr>
          <a:xfrm>
            <a:off x="5464810" y="4058920"/>
            <a:ext cx="4695190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isc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h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AsIAAAvhcAABAAAAAmAAAACAAAAD2h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h4o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OEKAACAPgAAvhcAABAAAAAmAAAACAAAAD2h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AZ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B6PgAA1CUAABAAAAAmAAAACAAAAD2hAAAAAAAA"/>
              </a:ext>
            </a:extLst>
          </p:cNvSpPr>
          <p:nvPr>
            <p:ph idx="1"/>
          </p:nvPr>
        </p:nvSpPr>
        <p:spPr>
          <a:xfrm>
            <a:off x="534035" y="4058920"/>
            <a:ext cx="9622155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h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B6PgAAvhcAABAAAAAmAAAACAAAAD2hAAAAAAAA"/>
              </a:ext>
            </a:extLst>
          </p:cNvSpPr>
          <p:nvPr>
            <p:ph idx="1"/>
          </p:nvPr>
        </p:nvSpPr>
        <p:spPr>
          <a:xfrm>
            <a:off x="534035" y="1768475"/>
            <a:ext cx="9622155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B6PgAA1CUAABAAAAAmAAAACAAAAD2hAAAAAAAA"/>
              </a:ext>
            </a:extLst>
          </p:cNvSpPr>
          <p:nvPr>
            <p:ph idx="1"/>
          </p:nvPr>
        </p:nvSpPr>
        <p:spPr>
          <a:xfrm>
            <a:off x="534035" y="4058920"/>
            <a:ext cx="9622155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L2h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hoX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AsIAAAvhcAABAAAAAmAAAACAAAAD2h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OEKAACAPgAAvhcAABAAAAAmAAAACAAAAD2h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5" name="PlaceHolder 4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kAY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AsIAAA1CUAABAAAAAmAAAACAAAAD2hAAAAAAAA"/>
              </a:ext>
            </a:extLst>
          </p:cNvSpPr>
          <p:nvPr>
            <p:ph idx="1"/>
          </p:nvPr>
        </p:nvSpPr>
        <p:spPr>
          <a:xfrm>
            <a:off x="534035" y="4058920"/>
            <a:ext cx="4695825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PlaceHolder 5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iEAAPgYAACAPgAA1CUAABAAAAAmAAAACAAAAD2hAAAAAAAA"/>
              </a:ext>
            </a:extLst>
          </p:cNvSpPr>
          <p:nvPr>
            <p:ph idx="1"/>
          </p:nvPr>
        </p:nvSpPr>
        <p:spPr>
          <a:xfrm>
            <a:off x="5464810" y="4058920"/>
            <a:ext cx="4695190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5Izg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D2h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gH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BYFgAAvhcAABAAAAAmAAAACAAAAD2hAAAAAAAA"/>
              </a:ext>
            </a:extLst>
          </p:cNvSpPr>
          <p:nvPr>
            <p:ph idx="6"/>
          </p:nvPr>
        </p:nvSpPr>
        <p:spPr>
          <a:xfrm>
            <a:off x="534035" y="1768475"/>
            <a:ext cx="3098165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RcAAOEKAABcKgAAvhcAABAAAAAmAAAACAAAAD2hAAAAAAAA"/>
              </a:ext>
            </a:extLst>
          </p:cNvSpPr>
          <p:nvPr>
            <p:ph idx="5"/>
          </p:nvPr>
        </p:nvSpPr>
        <p:spPr>
          <a:xfrm>
            <a:off x="3787775" y="1768475"/>
            <a:ext cx="3098165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5" name="PlaceHolder 4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SsAAOEKAABgPgAAvhcAABAAAAAmAAAACAAAAD2hAAAAAAAA"/>
              </a:ext>
            </a:extLst>
          </p:cNvSpPr>
          <p:nvPr>
            <p:ph idx="4"/>
          </p:nvPr>
        </p:nvSpPr>
        <p:spPr>
          <a:xfrm>
            <a:off x="7041515" y="1768475"/>
            <a:ext cx="3098165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PlaceHolder 5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BYFgAA1CUAABAAAAAmAAAACAAAAD2hAAAAAAAA"/>
              </a:ext>
            </a:extLst>
          </p:cNvSpPr>
          <p:nvPr>
            <p:ph idx="3"/>
          </p:nvPr>
        </p:nvSpPr>
        <p:spPr>
          <a:xfrm>
            <a:off x="534035" y="4058920"/>
            <a:ext cx="3098165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7" name="PlaceHolder 6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RcAAPgYAABcKgAA1CUAABAAAAAmAAAACAAAAD2hAAAAAAAA"/>
              </a:ext>
            </a:extLst>
          </p:cNvSpPr>
          <p:nvPr>
            <p:ph idx="2"/>
          </p:nvPr>
        </p:nvSpPr>
        <p:spPr>
          <a:xfrm>
            <a:off x="3787775" y="4058920"/>
            <a:ext cx="3098165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8" name="PlaceHolder 7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SsAAPgYAABgPgAA1CUAABAAAAAmAAAACAAAAD2hAAAAAAAA"/>
              </a:ext>
            </a:extLst>
          </p:cNvSpPr>
          <p:nvPr>
            <p:ph idx="1"/>
          </p:nvPr>
        </p:nvSpPr>
        <p:spPr>
          <a:xfrm>
            <a:off x="7041515" y="4058920"/>
            <a:ext cx="3098165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 txBox="1">
            <a:spLocks noGrp="1" noChangeArrowheads="1"/>
            <a:extLst>
              <a:ext uri="smNativeData">
                <pr:smNativeData xmlns:pr="smNativeData" xmlns="smNativeData" val="SMDATA_15_a+w+ZxMAAAAlAAAAEg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NsBAAB6PgAAngkAABAgAAAmAAAACAAAAD2h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algn="ctr"/>
          </a:p>
        </p:txBody>
      </p:sp>
      <p:sp>
        <p:nvSpPr>
          <p:cNvPr id="3" name="PlaceHolder 2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BYFgAAvhcAABAAAAAmAAAACAAAAD2hAAAAAAAA"/>
              </a:ext>
            </a:extLst>
          </p:cNvSpPr>
          <p:nvPr>
            <p:ph idx="6"/>
          </p:nvPr>
        </p:nvSpPr>
        <p:spPr>
          <a:xfrm>
            <a:off x="534035" y="1768475"/>
            <a:ext cx="3098165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PlaceHolder 3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RcAAOEKAABcKgAAvhcAABAAAAAmAAAACAAAAD2hAAAAAAAA"/>
              </a:ext>
            </a:extLst>
          </p:cNvSpPr>
          <p:nvPr>
            <p:ph idx="5"/>
          </p:nvPr>
        </p:nvSpPr>
        <p:spPr>
          <a:xfrm>
            <a:off x="3787775" y="1768475"/>
            <a:ext cx="3098165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5" name="PlaceHolder 4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SsAAOEKAABgPgAAvhcAABAAAAAmAAAACAAAAD2hAAAAAAAA"/>
              </a:ext>
            </a:extLst>
          </p:cNvSpPr>
          <p:nvPr>
            <p:ph idx="4"/>
          </p:nvPr>
        </p:nvSpPr>
        <p:spPr>
          <a:xfrm>
            <a:off x="7041515" y="1768475"/>
            <a:ext cx="3098165" cy="2091055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PlaceHolder 5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PgYAABYFgAA1CUAABAAAAAmAAAACAAAAD2hAAAAAAAA"/>
              </a:ext>
            </a:extLst>
          </p:cNvSpPr>
          <p:nvPr>
            <p:ph idx="3"/>
          </p:nvPr>
        </p:nvSpPr>
        <p:spPr>
          <a:xfrm>
            <a:off x="534035" y="4058920"/>
            <a:ext cx="3098165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7" name="PlaceHolder 6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TRcAAPgYAABcKgAA1CUAABAAAAAmAAAACAAAAD2hAAAAAAAA"/>
              </a:ext>
            </a:extLst>
          </p:cNvSpPr>
          <p:nvPr>
            <p:ph idx="2"/>
          </p:nvPr>
        </p:nvSpPr>
        <p:spPr>
          <a:xfrm>
            <a:off x="3787775" y="4058920"/>
            <a:ext cx="3098165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8" name="PlaceHolder 7"/>
          <p:cNvSpPr txBox="1">
            <a:spLocks noGrp="1" noChangeArrowheads="1"/>
            <a:extLst>
              <a:ext uri="smNativeData">
                <pr:smNativeData xmlns:pr="smNativeData" xmlns="smNativeData" val="SMDATA_15_a+w+ZxMAAAAlAAAAEg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SsAAPgYAABgPgAA1CUAABAAAAAmAAAACAAAAD2hAAAAAAAA"/>
              </a:ext>
            </a:extLst>
          </p:cNvSpPr>
          <p:nvPr>
            <p:ph idx="1"/>
          </p:nvPr>
        </p:nvSpPr>
        <p:spPr>
          <a:xfrm>
            <a:off x="7041515" y="4058920"/>
            <a:ext cx="3098165" cy="2090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B60Q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B6PgAA2SUAABAAAAAmAAAACAAAADwgAAAAAAAA"/>
              </a:ext>
            </a:extLst>
          </p:cNvSpPr>
          <p:nvPr>
            <p:ph idx="1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AsIAAA2SU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OEKAACAPgAA2SUAABAAAAAmAAAACAAAAD0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2CUAABAgAAAmAAAACAAAAL0gAAAAAAAA"/>
              </a:ext>
            </a:extLst>
          </p:cNvSpPr>
          <p:nvPr>
            <p:ph type="subTitle" idx="1"/>
          </p:nvPr>
        </p:nvSpPr>
        <p:spPr>
          <a:xfrm>
            <a:off x="534035" y="301625"/>
            <a:ext cx="9622155" cy="585025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yGfc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AsIAAAvhc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OEKAACAPgAA2SUAABAAAAAmAAAACAAAAD0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PgYAAAsIAAA1CUAABAAAAAmAAAACAAAAD0gAAAAAAAA"/>
              </a:ext>
            </a:extLst>
          </p:cNvSpPr>
          <p:nvPr>
            <p:ph idx="1"/>
          </p:nvPr>
        </p:nvSpPr>
        <p:spPr>
          <a:xfrm>
            <a:off x="534035" y="4058920"/>
            <a:ext cx="469582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QrV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MAhJ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AsIAAA2SU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438404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OEKAACAPgAAvhcAABAAAAAmAAAACAAAAD0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PgYAACAPgAA1CUAABAAAAAmAAAACAAAAD0gAAAAAAAA"/>
              </a:ext>
            </a:extLst>
          </p:cNvSpPr>
          <p:nvPr>
            <p:ph idx="1"/>
          </p:nvPr>
        </p:nvSpPr>
        <p:spPr>
          <a:xfrm>
            <a:off x="5464810" y="4058920"/>
            <a:ext cx="4695190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NsBAAB6PgAAngkAABAgAAAmAAAACAAAAD0gAAAAAAAA"/>
              </a:ext>
            </a:extLst>
          </p:cNvSpPr>
          <p:nvPr>
            <p:ph type="title"/>
          </p:nvPr>
        </p:nvSpPr>
        <p:spPr>
          <a:xfrm>
            <a:off x="534035" y="301625"/>
            <a:ext cx="9622155" cy="1261745"/>
          </a:xfr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OEKAAAsIAAAvhcAABAAAAAmAAAACAAAAD0gAAAAAAAA"/>
              </a:ext>
            </a:extLst>
          </p:cNvSpPr>
          <p:nvPr>
            <p:ph idx="1"/>
          </p:nvPr>
        </p:nvSpPr>
        <p:spPr>
          <a:xfrm>
            <a:off x="534035" y="1768475"/>
            <a:ext cx="4695825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iEAAOEKAACAPgAAvhcAABAAAAAmAAAACAAAAD0gAAAAAAAA"/>
              </a:ext>
            </a:extLst>
          </p:cNvSpPr>
          <p:nvPr>
            <p:ph idx="1"/>
          </p:nvPr>
        </p:nvSpPr>
        <p:spPr>
          <a:xfrm>
            <a:off x="5464810" y="1768475"/>
            <a:ext cx="4695190" cy="2091055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QMAAPgYAAB6PgAA1CUAABAAAAAmAAAACAAAAD0gAAAAAAAA"/>
              </a:ext>
            </a:extLst>
          </p:cNvSpPr>
          <p:nvPr>
            <p:ph idx="1"/>
          </p:nvPr>
        </p:nvSpPr>
        <p:spPr>
          <a:xfrm>
            <a:off x="534035" y="4058920"/>
            <a:ext cx="9622155" cy="2090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3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xmlns="smNativeData" val="SMDATA_15_a+w+ZxMAAAAlAAAAZAAAAE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B40Q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gMAANsBAAB7PgAAngkAABAgAAAmAAAACAAAAL0vAAAAAAAA"/>
              </a:ext>
            </a:extLst>
          </p:cNvSpPr>
          <p:nvPr>
            <p:ph type="title"/>
          </p:nvPr>
        </p:nvSpPr>
        <p:spPr>
          <a:xfrm>
            <a:off x="534670" y="301625"/>
            <a:ext cx="9622155" cy="1261745"/>
          </a:xfrm>
          <a:prstGeom prst="rect">
            <a:avLst/>
          </a:prstGeom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/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Click to edit the title text format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SQMAAOEKAAB6PgAA2SUAABAAAAAmAAAACAAAAD0vAAAAAAAA"/>
              </a:ext>
            </a:extLst>
          </p:cNvSpPr>
          <p:nvPr>
            <p:ph type="body"/>
          </p:nvPr>
        </p:nvSpPr>
        <p:spPr>
          <a:xfrm>
            <a:off x="534035" y="1768475"/>
            <a:ext cx="9622155" cy="438404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ts val="1440"/>
              <a:buFont typeface="Wingdings" pitchFamily="0" charset="2"/>
              <a:buChar char="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Click to edit the outline text format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1" marL="864235" indent="-323850">
              <a:spcBef>
                <a:spcPts val="1130"/>
              </a:spcBef>
              <a:buClr>
                <a:srgbClr val="000000"/>
              </a:buClr>
              <a:buSzPts val="2100"/>
              <a:buFont typeface="Symbol" pitchFamily="1" charset="2"/>
              <a:buChar char="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Second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2" marL="1296035" indent="-288290">
              <a:spcBef>
                <a:spcPts val="850"/>
              </a:spcBef>
              <a:buClr>
                <a:srgbClr val="000000"/>
              </a:buClr>
              <a:buSzPts val="1080"/>
              <a:buFont typeface="Wingdings" pitchFamily="0" charset="2"/>
              <a:buChar char="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Third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3" marL="1727835" indent="-215900">
              <a:spcBef>
                <a:spcPts val="565"/>
              </a:spcBef>
              <a:buClr>
                <a:srgbClr val="000000"/>
              </a:buClr>
              <a:buSzPts val="1500"/>
              <a:buFont typeface="Symbol" pitchFamily="1" charset="2"/>
              <a:buChar char="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Fourth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4" marL="2160270" indent="-215900">
              <a:spcBef>
                <a:spcPts val="280"/>
              </a:spcBef>
              <a:buClr>
                <a:srgbClr val="000000"/>
              </a:buClr>
              <a:buSzPts val="900"/>
              <a:buFont typeface="Wingdings" pitchFamily="0" charset="2"/>
              <a:buChar char="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Fifth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5" marL="2592070" indent="-215900">
              <a:spcBef>
                <a:spcPts val="280"/>
              </a:spcBef>
              <a:buClr>
                <a:srgbClr val="000000"/>
              </a:buClr>
              <a:buSzPts val="900"/>
              <a:buFont typeface="Wingdings" pitchFamily="0" charset="2"/>
              <a:buChar char="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Sixth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  <a:p>
            <a:pPr lvl="6" marL="3023870" indent="-215900">
              <a:spcBef>
                <a:spcPts val="280"/>
              </a:spcBef>
              <a:buClr>
                <a:srgbClr val="000000"/>
              </a:buClr>
              <a:buSzPts val="900"/>
              <a:buFont typeface="Wingdings" pitchFamily="0" charset="2"/>
              <a:buChar char=""/>
            </a:pPr>
            <a:r>
              <a:rPr lang="en-us" cap="none">
                <a:latin typeface="굴림" pitchFamily="3" charset="-127"/>
                <a:ea typeface="SimSun" pitchFamily="0" charset="0"/>
                <a:cs typeface="Times New Roman" pitchFamily="1" charset="0"/>
              </a:rPr>
              <a:t>Seventh Outline Level</a:t>
            </a:r>
            <a:endParaRPr lang="en-us" cap="none">
              <a:latin typeface="굴림" pitchFamily="3" charset="-127"/>
              <a:ea typeface="SimSun" pitchFamily="0" charset="0"/>
              <a:cs typeface="Times New Roman" pitchFamily="1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2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R4AAHAsAAA+JAAABS4AABAgAAAmAAAACAAAAP//////////"/>
              </a:ext>
            </a:extLst>
          </p:cNvSpPr>
          <p:nvPr/>
        </p:nvSpPr>
        <p:spPr>
          <a:xfrm>
            <a:off x="4923155" y="7223760"/>
            <a:ext cx="968375" cy="257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0170" tIns="45085" rIns="90170" bIns="45085" numCol="1" spcCol="215900" anchor="t"/>
          <a:lstStyle/>
          <a:p>
            <a:pPr>
              <a:lnSpc>
                <a:spcPct val="100000"/>
              </a:lnSpc>
            </a:pPr>
            <a:r>
              <a:rPr lang="en-us" sz="1100" cap="none">
                <a:solidFill>
                  <a:srgbClr val="000000"/>
                </a:solidFill>
                <a:latin typeface="Times New Roman" pitchFamily="1" charset="0"/>
                <a:ea typeface="맑은 고딕" pitchFamily="3" charset="-127"/>
                <a:cs typeface="DejaVu Sans" pitchFamily="0" charset="0"/>
              </a:rPr>
              <a:t>- </a:t>
            </a:r>
            <a:fld id="{3EAE389C-D2D3-FBCE-9D16-249B76586B71}" type="slidenum">
              <a:rPr lang="en-us" sz="1100" cap="none">
                <a:solidFill>
                  <a:srgbClr val="000000"/>
                </a:solidFill>
                <a:latin typeface="Times New Roman" pitchFamily="1" charset="0"/>
                <a:ea typeface="맑은 고딕" pitchFamily="3" charset="-127"/>
                <a:cs typeface="DejaVu Sans" pitchFamily="0" charset="0"/>
              </a:rPr>
              <a:t>11</a:t>
            </a:fld>
            <a:r>
              <a:rPr lang="en-us" sz="1100" cap="none">
                <a:solidFill>
                  <a:srgbClr val="000000"/>
                </a:solidFill>
                <a:latin typeface="Times New Roman" pitchFamily="1" charset="0"/>
                <a:ea typeface="맑은 고딕" pitchFamily="3" charset="-127"/>
                <a:cs typeface="DejaVu Sans" pitchFamily="0" charset="0"/>
              </a:rPr>
              <a:t> - </a:t>
            </a:r>
            <a:endParaRPr lang="en-us" sz="1100" cap="none">
              <a:latin typeface="굴림" pitchFamily="3" charset="-127"/>
              <a:ea typeface="DejaVu Sans" pitchFamily="0" charset="0"/>
              <a:cs typeface="DejaVu Sans" pitchFamily="0" charset="0"/>
            </a:endParaRPr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EvaW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AAAAAKoAAAA5AQAAbgIAABAAAAAmAAAACAAAAP//////////"/>
              </a:ext>
            </a:extLst>
          </p:cNvSpPr>
          <p:nvPr/>
        </p:nvSpPr>
        <p:spPr>
          <a:xfrm>
            <a:off x="0" y="107950"/>
            <a:ext cx="198755" cy="287020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4" name="Line 3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Q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AQIAAG8sAADqPwAAbywAABAAAAAmAAAACAAAAP//////////"/>
              </a:ext>
            </a:extLst>
          </p:cNvSpPr>
          <p:nvPr/>
        </p:nvSpPr>
        <p:spPr>
          <a:xfrm>
            <a:off x="325755" y="7223125"/>
            <a:ext cx="10064115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ysDot"/>
            <a:headEnd type="none"/>
            <a:tailEnd type="none"/>
          </a:ln>
          <a:effectLst/>
        </p:spPr>
      </p:sp>
      <p:grpSp>
        <p:nvGrpSpPr>
          <p:cNvPr id="5" name="Group 4"/>
          <p:cNvGrpSpPr>
            <a:extLst>
              <a:ext uri="smNativeData">
                <pr:smNativeData xmlns:pr="smNativeData" xmlns="smNativeData" val="SMDATA_6_a+w+ZxMAAAAlAAAAAQAAAA8BAAAAkAAAAEgAAACQAAAASAAAAAAAAAAAAAAAAAAAABcAAAAUAAAAAAAAAAAAAAD/fwAA/38AAAAAAAAJAAAABAAAAAAAAAAfAAAAVAAAAAAAAAAAAAAAAAAAAAAAAAAAAAAAAAAAAAAAAAAAAAAAAAAAAAAAAAAAAAAAAAAAAAAAAAAAAAAAAAAAAAAAAAAAAAAAAAAAAAAAAAAAAAAAAAAAACEAAAAYAAAAFAAAACUCAACFBAAAPj8AAIUEAAAQAAAAJgAAAAgAAAD/////AAAAAA=="/>
              </a:ext>
            </a:extLst>
          </p:cNvGrpSpPr>
          <p:nvPr/>
        </p:nvGrpSpPr>
        <p:grpSpPr>
          <a:xfrm>
            <a:off x="348615" y="734695"/>
            <a:ext cx="9932035" cy="0"/>
            <a:chOff x="348615" y="734695"/>
            <a:chExt cx="9932035" cy="0"/>
          </a:xfrm>
        </p:grpSpPr>
        <p:sp>
          <p:nvSpPr>
            <p:cNvPr id="8" name="Line 5"/>
            <p:cNvSpPr>
              <a:extLst>
                <a:ext uri="smNativeData">
  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MDAwAA8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MDAwAB/f38A7uzhA8zMzADAwP8Af39/AAAAAAAAAAAAAAAAAAAAAAAAAAAAIQAAABgAAAAUAAAAJQIAAIUEAAA+PwAAhQQAAAAAAAAmAAAACAAAAP//////////"/>
                </a:ext>
              </a:extLst>
            </p:cNvSpPr>
            <p:nvPr/>
          </p:nvSpPr>
          <p:spPr>
            <a:xfrm>
              <a:off x="348615" y="734695"/>
              <a:ext cx="9932035" cy="0"/>
            </a:xfrm>
            <a:prstGeom prst="line">
              <a:avLst/>
            </a:prstGeom>
            <a:noFill/>
            <a:ln w="38100" cap="flat" cmpd="sng" algn="ctr">
              <a:solidFill>
                <a:srgbClr val="C0C0C0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7" name="Line 6"/>
            <p:cNvSpPr>
              <a:extLst>
                <a:ext uri="smNativeData">
  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BY/aQA8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BY/aQB/f38A7uzhA8zMzADAwP8Af39/AAAAAAAAAAAAAAAAAAAAAAAAAAAAIQAAABgAAAAUAAAAYAYAAIUEAAD4FwAAhQQAAAAAAAAmAAAACAAAAP//////////"/>
                </a:ext>
              </a:extLst>
            </p:cNvSpPr>
            <p:nvPr/>
          </p:nvSpPr>
          <p:spPr>
            <a:xfrm>
              <a:off x="1036320" y="734695"/>
              <a:ext cx="2860040" cy="0"/>
            </a:xfrm>
            <a:prstGeom prst="line">
              <a:avLst/>
            </a:prstGeom>
            <a:noFill/>
            <a:ln w="38100" cap="flat" cmpd="sng" algn="ctr">
              <a:solidFill>
                <a:srgbClr val="163F69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6" name="Line 7"/>
            <p:cNvSpPr>
              <a:extLst>
                <a:ext uri="smNativeData">
  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arxAA8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IarxAB/f38A7uzhA8zMzADAwP8Af39/AAAAAAAAAAAAAAAAAAAAAAAAAAAAIQAAABgAAAAUAAAA9xcAAIUEAAA+PwAAhQQAAAAAAAAmAAAACAAAAP//////////"/>
                </a:ext>
              </a:extLst>
            </p:cNvSpPr>
            <p:nvPr/>
          </p:nvSpPr>
          <p:spPr>
            <a:xfrm>
              <a:off x="3895725" y="734695"/>
              <a:ext cx="6384925" cy="0"/>
            </a:xfrm>
            <a:prstGeom prst="line">
              <a:avLst/>
            </a:prstGeom>
            <a:noFill/>
            <a:ln w="38100" cap="flat" cmpd="sng" algn="ctr">
              <a:solidFill>
                <a:srgbClr val="86ABC4"/>
              </a:solidFill>
              <a:prstDash val="solid"/>
              <a:headEnd type="none"/>
              <a:tailEnd type="none"/>
            </a:ln>
            <a:effectLst/>
          </p:spPr>
        </p:sp>
      </p:grpSp>
      <p:pic>
        <p:nvPicPr>
          <p:cNvPr id="9" name="그림 16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/stn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QBAACVLAAAUgUAAA0uAAAQAAAAJgAAAAgAAAD//////////w=="/>
              </a:ext>
            </a:extLst>
          </p:cNvPicPr>
          <p:nvPr/>
        </p:nvPicPr>
        <p:blipFill>
          <a:blip r:embed="rId1"/>
          <a:stretch>
            <a:fillRect/>
          </a:stretch>
        </p:blipFill>
        <p:spPr>
          <a:xfrm>
            <a:off x="307340" y="7247255"/>
            <a:ext cx="557530" cy="2387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87" r:id="rId14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DejaVu Sans" pitchFamily="0" charset="0"/>
          <a:cs typeface="DejaVu Sans" pitchFamily="0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e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6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eg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png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71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</file>

<file path=ppt/slides/_rels/slide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Relationship Id="rId3" Type="http://schemas.openxmlformats.org/officeDocument/2006/relationships/image" Target="../media/image78.png"/></Relationships>
</file>

<file path=ppt/slides/_rels/slide4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Relationship Id="rId3" Type="http://schemas.openxmlformats.org/officeDocument/2006/relationships/image" Target="../media/image70.png"/></Relationships>
</file>

<file path=ppt/slides/_rels/slide4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4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</file>

<file path=ppt/slides/_rels/slide4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eg"/></Relationships>
</file>

<file path=ppt/slides/_rels/slide4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6.png"/></Relationships>
</file>

<file path=ppt/slides/_rels/slide4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7.png"/></Relationships>
</file>

<file path=ppt/slides/_rels/slide4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5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AAAAAxEEAAIAu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0860" cy="75590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j8//94/P//kikAAMg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-635000" y="-574040"/>
            <a:ext cx="7392670" cy="72034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JAAAAAAAAAAAAAAAAAAAAABQAAABkAAAAZAAAAAAAAAAjAAAABAAAAGQAAAAXAAAAFAAAAAAAAAAAAAAA/38AAP9/AAAAAAAACQAAAAQAAAAAAAAAHgAAAGgAAAAAAAAAAAAAAAAAAAAAAAAAAAAAABAnAAAQJwAAAAAAAAAAAAAAAAAAAEYAAAAAAAAAAAAAAAAAAAAAAAAUAAAAAAAAAMDA/wAAAAAAZAAAADIAAAAAAAAAZAAAAAAAAAB/f38AO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iEAAAAYAAAAFAAAANj///9a+f//QxUAAAgvAAAQAAAAJgAAAAgAAAD//////////w=="/>
              </a:ext>
            </a:extLst>
          </p:cNvPicPr>
          <p:nvPr/>
        </p:nvPicPr>
        <p:blipFill>
          <a:blip r:embed="rId4">
            <a:lum bright="20000"/>
          </a:blip>
          <a:stretch>
            <a:fillRect/>
          </a:stretch>
        </p:blipFill>
        <p:spPr>
          <a:xfrm rot="5400000">
            <a:off x="-2647315" y="1541145"/>
            <a:ext cx="8726170" cy="34817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CustomShape 1"/>
          <p:cNvSpPr>
            <a:extLst>
              <a:ext uri="smNativeData">
                <pr:smNativeData xmlns:pr="smNativeData" xmlns="smNativeData" val="SMDATA_15_a+w+Z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bxUAACQpAABEIgAAhCoAABAAAAAmAAAACAAAAP//////////"/>
              </a:ext>
            </a:extLst>
          </p:cNvSpPr>
          <p:nvPr/>
        </p:nvSpPr>
        <p:spPr>
          <a:xfrm>
            <a:off x="3484245" y="6687820"/>
            <a:ext cx="2085975" cy="2235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>
              <a:lnSpc>
                <a:spcPct val="116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700" cap="none">
                <a:solidFill>
                  <a:srgbClr val="4F79B7"/>
                </a:solidFill>
              </a:rPr>
              <a:t> </a:t>
            </a:r>
            <a:r>
              <a:rPr lang="en-us" sz="1700" b="1" cap="none">
                <a:solidFill>
                  <a:srgbClr val="000000"/>
                </a:solidFill>
              </a:rPr>
              <a:t>정성원</a:t>
            </a:r>
            <a:endParaRPr lang="en-us" sz="1700" cap="none"/>
          </a:p>
        </p:txBody>
      </p:sp>
      <p:sp>
        <p:nvSpPr>
          <p:cNvPr id="6" name="CustomShape 2"/>
          <p:cNvSpPr>
            <a:extLst>
              <a:ext uri="smNativeData">
                <pr:smNativeData xmlns:pr="smNativeData" xmlns="smNativeData" val="SMDATA_15_a+w+Z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wUAAJsZAAC2MgAA2h0AABAAAAAmAAAACAAAAP//////////"/>
              </a:ext>
            </a:extLst>
          </p:cNvSpPr>
          <p:nvPr/>
        </p:nvSpPr>
        <p:spPr>
          <a:xfrm>
            <a:off x="906145" y="4162425"/>
            <a:ext cx="7337425" cy="690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3200" cap="none">
                <a:solidFill>
                  <a:srgbClr val="545454"/>
                </a:solidFill>
              </a:rPr>
              <a:t>AI 기반 맞춤형 여행 플랫폼</a:t>
            </a:r>
            <a:endParaRPr lang="en-us" sz="3200" cap="none"/>
          </a:p>
        </p:txBody>
      </p:sp>
      <p:sp>
        <p:nvSpPr>
          <p:cNvPr id="7" name="CustomShape 3"/>
          <p:cNvSpPr>
            <a:extLst>
              <a:ext uri="smNativeData">
                <pr:smNativeData xmlns:pr="smNativeData" xmlns="smNativeData" val="SMDATA_15_a+w+Z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TAIAABkNAACtNQAAFhYAABAAAAAmAAAACAAAAP//////////"/>
              </a:ext>
            </a:extLst>
          </p:cNvSpPr>
          <p:nvPr/>
        </p:nvSpPr>
        <p:spPr>
          <a:xfrm>
            <a:off x="373380" y="2129155"/>
            <a:ext cx="8352155" cy="1461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7200" b="1" cap="none">
                <a:solidFill>
                  <a:srgbClr val="4F79B7"/>
                </a:solidFill>
              </a:rPr>
              <a:t>여행 추천 사이트</a:t>
            </a:r>
            <a:endParaRPr lang="en-us" sz="7200" cap="none"/>
          </a:p>
        </p:txBody>
      </p:sp>
      <p:sp>
        <p:nvSpPr>
          <p:cNvPr id="8" name="CustomShape 4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1ikAAEgpAACPPAAAWCsAABAAAAAmAAAACAAAAP//////////"/>
              </a:ext>
            </a:extLst>
          </p:cNvSpPr>
          <p:nvPr/>
        </p:nvSpPr>
        <p:spPr>
          <a:xfrm>
            <a:off x="6800850" y="6710680"/>
            <a:ext cx="3043555" cy="335280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9" name="CustomShape 5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1RAAAMMkAACwGQAAAScAABAgAAAmAAAACAAAAP//////////"/>
              </a:ext>
            </a:extLst>
          </p:cNvSpPr>
          <p:nvPr/>
        </p:nvSpPr>
        <p:spPr>
          <a:xfrm>
            <a:off x="2736215" y="5975985"/>
            <a:ext cx="143954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2024.11.21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곡선1"/>
          <p:cNvSpPr>
            <a:extLst>
              <a:ext uri="smNativeData">
                <pr:smNativeData xmlns:pr="smNativeData" xmlns="smNativeData" val="SMDATA_15_a+w+ZxMAAAAlAAAACwAAAA0AAAAAvCMAAOkMAADhOQAA2SUAAAAAAAAAAAAAAAAAAAEAAABQAAAAAAAAAAAA4D8AAAAAAADgPwAAAAAAAOA/AAAAAAAA4D8AAAAAAADgPwAAAAAAAOA/AAAAAAAA4D8AAAAAAADgPwAAAAAAAOA/AAAAAAAA4D8CAAAAjAAAAAEAAAAAAAAA+/T0AP///wgAAAAAAAAAAAAAAAAAAAAAAAAAAAAAAAAAAAAAZAAAAAEAAABAAAAAAAAAAAAAAAAAAAAAAAAAAAAAAAAAAAAAAAAAAAAAAAAAAAAAAAAAAAAAAAAAAAAAAAAAAAAAAAAAAAAAAAAAAAAAAAAAAAAAAAAAAAAAAAAAAAAAFAAAADwAAAABAAAAAAAAAAAAAAAQAAAAAQAAACMAAAAjAAAAIwAAAB4AAAAAAAAAZAAAAGQAAAAAAAAAZAAAAGQAAAAVAAAAYAAAAAAAAAAAAAAADwAAACADAAAAAAAAAAAAAAEAAACgMgAAVgcAAKr4//8BAAAAf39/AAEAAABkAAAAAAAAABQAAABAHwAAAAAAACYAAAAAAAAAwOD//wAAAAAmAAAAZAAAABYAAABMAAAAAQAAAAAAAAAHAAAAAAAAAAEAAACAgIAAHgAAACgAAAAoAAAAZAAAAGQAAAAAAAAAy8vLAB4AAAAoAAAAK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+/T0AP///wEAAAAAAAAAAAAAAAAAAAAAAAAAAAAAAAAAAAAAAAAAAAAAAAB/f38AgICAAMvLywDAwP8Af39/AAAAAAAAAAAAAAAAAAAAAAAAAAAAIQAAABgAAAAUAAAACQYAAKwNAAAuHAAAgiUAABAAAAAmAAAACAAAAP//////////"/>
              </a:ext>
            </a:extLst>
          </p:cNvSpPr>
          <p:nvPr/>
        </p:nvSpPr>
        <p:spPr>
          <a:xfrm>
            <a:off x="981075" y="2222500"/>
            <a:ext cx="3599815" cy="3874770"/>
          </a:xfrm>
          <a:custGeom>
            <a:avLst/>
            <a:gdLst/>
            <a:ahLst/>
            <a:cxnLst/>
            <a:rect l="0" t="0" r="3599815" b="3874770"/>
            <a:pathLst>
              <a:path w="3599815" h="3874770">
                <a:moveTo>
                  <a:pt x="352351" y="0"/>
                </a:moveTo>
                <a:cubicBezTo>
                  <a:pt x="175995" y="0"/>
                  <a:pt x="0" y="168199"/>
                  <a:pt x="0" y="336742"/>
                </a:cubicBezTo>
                <a:lnTo>
                  <a:pt x="0" y="3537340"/>
                </a:lnTo>
                <a:cubicBezTo>
                  <a:pt x="0" y="3705883"/>
                  <a:pt x="175995" y="3874426"/>
                  <a:pt x="352351" y="3874426"/>
                </a:cubicBezTo>
                <a:lnTo>
                  <a:pt x="3246743" y="3874426"/>
                </a:lnTo>
                <a:cubicBezTo>
                  <a:pt x="3423099" y="3874426"/>
                  <a:pt x="3599455" y="3705883"/>
                  <a:pt x="3599455" y="3537340"/>
                </a:cubicBezTo>
                <a:lnTo>
                  <a:pt x="3599455" y="336742"/>
                </a:lnTo>
                <a:cubicBezTo>
                  <a:pt x="3599455" y="168199"/>
                  <a:pt x="3423099" y="0"/>
                  <a:pt x="3246743" y="0"/>
                </a:cubicBezTo>
                <a:lnTo>
                  <a:pt x="352351" y="0"/>
                </a:lnTo>
              </a:path>
            </a:pathLst>
          </a:custGeom>
          <a:solidFill>
            <a:srgbClr val="FBF4F4"/>
          </a:solidFill>
          <a:ln w="1016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>
            <a:outerShdw blurRad="12700" dist="35921" dir="2700000">
              <a:srgbClr val="808080">
                <a:alpha val="70000"/>
              </a:srgbClr>
            </a:outerShdw>
          </a:effectLst>
        </p:spPr>
      </p:sp>
      <p:sp>
        <p:nvSpPr>
          <p:cNvPr id="3" name="CustomShape 10"/>
          <p:cNvSpPr>
            <a:extLst>
              <a:ext uri="smNativeData">
                <pr:smNativeData xmlns:pr="smNativeData" xmlns="smNativeData" val="SMDATA_15_a+w+ZxMAAAAlAAAACwAAAA0AAAAAvCMAAOkMAADhOQAA2SUAAAAAAAAAAAAAAAAAAAEAAABQAAAAAAAAAAAA4D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AAAAAAQAAAAAQAAACMAAAAjAAAAIwAAAB4AAAAAAAAAZAAAAGQAAAAAAAAAZAAAAGQAAAAVAAAAYAAAAAAAAAAAAAAADwAAACADAAAAAAAAAAAAAAEAAACgMgAAVgcAAKr4//8BAAAAf39/AAEAAABkAAAAAAAAABQAAABAHwAAAAAAACYAAAAAAAAAwOD//wAAAAAmAAAAZAAAABYAAABMAAAAAQAAAAAAAAAHAAAAAAAAAAEAAACAgIAAHgAAACgAAAAoAAAAZAAAAGQAAAAAAAAAy8vLAB4AAAAoAAAAK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AAAAAB/f38AgICAAMvLywDAwP8Af39/AAAAAAAAAAAAAAAAAAAAAAAAAAAAIQAAABgAAAAUAAAAvCMAAK8NAADhOQAAhSUAABAAAAAmAAAACAAAAP//////////"/>
              </a:ext>
            </a:extLst>
          </p:cNvSpPr>
          <p:nvPr/>
        </p:nvSpPr>
        <p:spPr>
          <a:xfrm>
            <a:off x="5808980" y="2224405"/>
            <a:ext cx="3599815" cy="3874770"/>
          </a:xfrm>
          <a:custGeom>
            <a:avLst/>
            <a:gdLst/>
            <a:ahLst/>
            <a:cxnLst/>
            <a:rect l="0" t="0" r="3599815" b="3874770"/>
            <a:pathLst>
              <a:path w="3599815" h="3874770">
                <a:moveTo>
                  <a:pt x="352351" y="0"/>
                </a:moveTo>
                <a:cubicBezTo>
                  <a:pt x="175995" y="0"/>
                  <a:pt x="0" y="168199"/>
                  <a:pt x="0" y="336742"/>
                </a:cubicBezTo>
                <a:lnTo>
                  <a:pt x="0" y="3537340"/>
                </a:lnTo>
                <a:cubicBezTo>
                  <a:pt x="0" y="3705883"/>
                  <a:pt x="175995" y="3874426"/>
                  <a:pt x="352351" y="3874426"/>
                </a:cubicBezTo>
                <a:lnTo>
                  <a:pt x="3246743" y="3874426"/>
                </a:lnTo>
                <a:cubicBezTo>
                  <a:pt x="3423099" y="3874426"/>
                  <a:pt x="3599455" y="3705883"/>
                  <a:pt x="3599455" y="3537340"/>
                </a:cubicBezTo>
                <a:lnTo>
                  <a:pt x="3599455" y="336742"/>
                </a:lnTo>
                <a:cubicBezTo>
                  <a:pt x="3599455" y="168199"/>
                  <a:pt x="3423099" y="0"/>
                  <a:pt x="3246743" y="0"/>
                </a:cubicBezTo>
                <a:lnTo>
                  <a:pt x="352351" y="0"/>
                </a:lnTo>
              </a:path>
            </a:pathLst>
          </a:custGeom>
          <a:solidFill>
            <a:schemeClr val="bg2">
              <a:tint val="50000"/>
            </a:schemeClr>
          </a:solidFill>
          <a:ln w="1016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>
            <a:outerShdw blurRad="12700" dist="35921" dir="2700000">
              <a:srgbClr val="808080">
                <a:alpha val="70000"/>
              </a:srgbClr>
            </a:outerShdw>
          </a:effectLst>
        </p:spPr>
      </p:sp>
      <p:sp>
        <p:nvSpPr>
          <p:cNvPr id="4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4. 해결 방안</a:t>
            </a:r>
            <a:endParaRPr lang="en-us" sz="2400" cap="none"/>
          </a:p>
        </p:txBody>
      </p:sp>
      <p:sp>
        <p:nvSpPr>
          <p:cNvPr id="5" name="Line 2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DAw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I. 개요</a:t>
            </a:r>
            <a:endParaRPr lang="en-us" sz="1110" cap="none"/>
          </a:p>
        </p:txBody>
      </p:sp>
      <p:sp>
        <p:nvSpPr>
          <p:cNvPr id="7" name="CustomShape 4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0AgAAAAgAAAmAAAACAAAAP//////////"/>
              </a:ext>
            </a:extLst>
          </p:cNvSpPr>
          <p:nvPr/>
        </p:nvSpPr>
        <p:spPr>
          <a:xfrm>
            <a:off x="668020" y="885190"/>
            <a:ext cx="9321165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AI 여행 정보 시스템의 문제는 개인화 추천 부족, 정보 부정확, 실시간 대응 미흡입니다. 이를 해결하기 위해 AI 기반 개인화 추천, 클라우드 시스템, 콘텐츠 품질 관리를 통해 신뢰도와 경쟁력을 강화하고자 합니다.</a:t>
            </a:r>
          </a:p>
        </p:txBody>
      </p:sp>
      <p:sp>
        <p:nvSpPr>
          <p:cNvPr id="8" name="CustomShape 5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wgAAJEOAADCGwAAPyQAAAAgAAAmAAAACAAAAP//////////"/>
              </a:ext>
            </a:extLst>
          </p:cNvSpPr>
          <p:nvPr/>
        </p:nvSpPr>
        <p:spPr>
          <a:xfrm>
            <a:off x="1393825" y="2367915"/>
            <a:ext cx="3118485" cy="3524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0" indent="0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사용자 니즈 및 정보 품질</a:t>
            </a:r>
            <a:endParaRPr lang="en-us" sz="1400" cap="none"/>
          </a:p>
          <a:p>
            <a:pPr marL="0" indent="0">
              <a:lnSpc>
                <a:spcPct val="15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광고와 실제 후기 구분의 모호성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여행 정보의 신뢰성 저하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컨텐츠 업데이트 지연</a:t>
            </a:r>
            <a:endParaRPr lang="en-us" sz="1400" cap="none"/>
          </a:p>
          <a:p>
            <a:pPr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 marL="0" indent="0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기존 시스템의 한계</a:t>
            </a:r>
            <a:endParaRPr lang="en-us" sz="1400" cap="none"/>
          </a:p>
          <a:p>
            <a:pPr marL="0" indent="0">
              <a:lnSpc>
                <a:spcPct val="150000"/>
              </a:lnSpc>
              <a:spcBef>
                <a:spcPts val="280"/>
              </a:spcBef>
              <a:spcAft>
                <a:spcPts val="280"/>
              </a:spcAft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개인 맞춤형 여행 추천 부족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획일적인 여행 정보 제공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사용자 개인 선호도 반영 미흡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14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cap="none"/>
              <a:t>실시간 대응 체계 미비</a:t>
            </a:r>
          </a:p>
          <a:p>
            <a:pPr marL="0" indent="0">
              <a:lnSpc>
                <a:spcPct val="15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실시간 정보 제공 한계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사용자 문의 응답 지연</a:t>
            </a:r>
            <a:endParaRPr lang="en-us" sz="1400" cap="none"/>
          </a:p>
        </p:txBody>
      </p:sp>
      <p:pic>
        <p:nvPicPr>
          <p:cNvPr id="9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EILAAD8CgAAmwwAAJ8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830070" y="1785620"/>
            <a:ext cx="219075" cy="2660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CustomShape 6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3wwAAJgKAADKHAAABg0AAAAgAAAmAAAACAAAAP//////////"/>
              </a:ext>
            </a:extLst>
          </p:cNvSpPr>
          <p:nvPr/>
        </p:nvSpPr>
        <p:spPr>
          <a:xfrm>
            <a:off x="2092325" y="1722120"/>
            <a:ext cx="25876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b="1"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현재 문제점</a:t>
            </a:r>
            <a:endParaRPr lang="en-us" sz="2000" cap="none"/>
          </a:p>
        </p:txBody>
      </p:sp>
      <p:sp>
        <p:nvSpPr>
          <p:cNvPr id="11" name="CustomShape 7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bioAAI4KAABZOgAA/AwAAAAgAAAmAAAACAAAAP//////////"/>
              </a:ext>
            </a:extLst>
          </p:cNvSpPr>
          <p:nvPr/>
        </p:nvSpPr>
        <p:spPr>
          <a:xfrm>
            <a:off x="6897370" y="1715770"/>
            <a:ext cx="25876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b="1" cap="none">
                <a:solidFill>
                  <a:srgbClr val="12762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개선 방안</a:t>
            </a:r>
            <a:endParaRPr lang="en-us" sz="2000" cap="none"/>
          </a:p>
        </p:txBody>
      </p:sp>
      <p:pic>
        <p:nvPicPr>
          <p:cNvPr id="12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cKYI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MpAADyCgAAWyoAAJQM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666865" y="1779270"/>
            <a:ext cx="218440" cy="2654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CustomShape 8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vSUAAJEOAADKOAAAryQAAAAgAAAmAAAACAAAAP//////////"/>
              </a:ext>
            </a:extLst>
          </p:cNvSpPr>
          <p:nvPr/>
        </p:nvSpPr>
        <p:spPr>
          <a:xfrm>
            <a:off x="6134735" y="2367915"/>
            <a:ext cx="3096895" cy="3595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14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cap="none"/>
              <a:t>컨텐츠 품질 관리</a:t>
            </a:r>
          </a:p>
          <a:p>
            <a:pPr marL="0" indent="0">
              <a:lnSpc>
                <a:spcPct val="15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광고/컨텐츠 명확한 구분 체계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품질 관리 시스템 도입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Admin 페이지 통합 관리</a:t>
            </a:r>
            <a:endParaRPr lang="en-us" sz="1400" cap="none"/>
          </a:p>
          <a:p>
            <a:pPr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 marL="0" indent="0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16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AI/빅데이터 활용</a:t>
            </a:r>
          </a:p>
          <a:p>
            <a:pPr marL="0" indent="0">
              <a:lnSpc>
                <a:spcPct val="150000"/>
              </a:lnSpc>
              <a:spcBef>
                <a:spcPts val="280"/>
              </a:spcBef>
              <a:spcAft>
                <a:spcPts val="280"/>
              </a:spcAft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개인화 추천 알고리즘 개발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실시간 데이터 수집 및 검증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AI 기반 정보 정확성 검증</a:t>
            </a:r>
            <a:endParaRPr lang="en-us" sz="1400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시스템 개선</a:t>
            </a:r>
            <a:endParaRPr lang="en-us" sz="1600" b="1" cap="none"/>
          </a:p>
          <a:p>
            <a:pPr marL="0" indent="0">
              <a:lnSpc>
                <a:spcPct val="150000"/>
              </a:lnSpc>
              <a:spcBef>
                <a:spcPts val="280"/>
              </a:spcBef>
              <a:spcAft>
                <a:spcPts val="280"/>
              </a:spcAft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클라우드 기반 확장 가능 인프라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챗봇 기반 실시간 응답 체계</a:t>
            </a:r>
            <a:endParaRPr lang="en-us" sz="1400" cap="none"/>
          </a:p>
        </p:txBody>
      </p:sp>
      <p:sp>
        <p:nvSpPr>
          <p:cNvPr id="14" name="CustomShape 11"/>
          <p:cNvSpPr>
            <a:extLst>
              <a:ext uri="smNativeData">
                <pr:smNativeData xmlns:pr="smNativeData" xmlns="smNativeData" val="SMDATA_15_a+w+ZxMAAAAlAAAAZAAAAA0AAAAAjgAAAEcAAACOAAAARwAAAAAAAAABAAAAAAAAAAEAAABQAAAAAAAAAAAA4D8AAAAAAADgPwAAAAAAAOA/AAAAAAAA4D8AAAAAAADgPwAAAAAAAOA/AAAAAAAA4D8AAAAAAADgPwAAAAAAAOA/AAAAAAAA4D8CAAAAjAAAAAEAAAAAAAAA7uzhCv///wgAAAAAAAAAAAAAAAAAAAAAAAAAAAAAAAAAAAAAeAAAAAEAAABAAAAAAAAAAAAAAABaAAAAAAAAAAAAAAAAAAAAAAAAAAAAAAAAAAAAAAAAAAAAAAAAAAAAAAAAAAAAAAAAAAAAAAAAAAAAAAAAAAAAAAAAAAAAAAAAAAAAFAAAADwAAAABAAAAAAAAALWsfQAFAAAAAQAAAAEAAAAAAAAAAAAAAAA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zhA////wEAAAAAAAAAAAAAAAAAAAAAAAAAAAAAAAAAAAAAAAAAALWsfQB/f38A7uzhA8zMzADAwP8Af39/AAAAAAAAAAAAAAAAAAAAAAAAAAAAIQAAABgAAAAUAAAApQYAAGcmAAAFOgAAJCwAAAAgAAAmAAAACAAAAP//////////"/>
              </a:ext>
            </a:extLst>
          </p:cNvSpPr>
          <p:nvPr/>
        </p:nvSpPr>
        <p:spPr>
          <a:xfrm>
            <a:off x="1080135" y="6242685"/>
            <a:ext cx="8351520" cy="932815"/>
          </a:xfrm>
          <a:prstGeom prst="rect">
            <a:avLst/>
          </a:prstGeom>
          <a:solidFill>
            <a:schemeClr val="bg2"/>
          </a:solidFill>
          <a:ln w="3175" cap="flat" cmpd="sng" algn="ctr">
            <a:solidFill>
              <a:srgbClr val="B5AC7D"/>
            </a:solidFill>
            <a:prstDash val="solid"/>
            <a:headEnd type="none"/>
            <a:tailEnd type="none"/>
          </a:ln>
          <a:effectLst/>
        </p:spPr>
        <p:txBody>
          <a:bodyPr vert="horz" wrap="none" lIns="90170" tIns="45085" rIns="90170" bIns="45085" numCol="1" spcCol="215900" anchor="ctr"/>
          <a:lstStyle/>
          <a:p>
            <a:pPr algn="ctr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defRPr sz="2000" b="1" cap="none">
                <a:solidFill>
                  <a:srgbClr val="7F007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200" cap="none"/>
              <a:t>사용자 신뢰도 향상 및 만족도 증가</a:t>
            </a:r>
            <a:endParaRPr lang="en-us" sz="2200" cap="none"/>
          </a:p>
          <a:p>
            <a:pPr algn="ctr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defRPr sz="2000" b="1" cap="none">
                <a:solidFill>
                  <a:srgbClr val="7F007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200" cap="none"/>
              <a:t>서비스 경쟁력 강화와 개인화된 여행 경험 제공</a:t>
            </a:r>
            <a:endParaRPr lang="en-us" sz="2200" cap="none"/>
          </a:p>
        </p:txBody>
      </p:sp>
      <p:sp>
        <p:nvSpPr>
          <p:cNvPr id="15" name="CustomShape 12"/>
          <p:cNvSpPr>
            <a:extLst>
              <a:ext uri="smNativeData">
                <pr:smNativeData xmlns:pr="smNativeData" xmlns="smNativeData" val="SMDATA_15_a+w+ZxMAAAAlAAAACwAAAA0AAAAArR0AALcRAAAaIgAA4x8AAAAAAAAAAAAAAAAAAAEAAABQAAAAAAAAAAAA4D8AAAAAAADgPwAAAAAAAOA/AAAAAAAA4D8AAAAAAADgPwAAAAAAAOA/AAAAAAAA4D8AAAAAAADgPwAAAAAAAOA/AAAAAAAA4D8CAAAAjAAAAAEAAAADAAAA////CLivgQAAAAAAAAAAAAAAAAAAAAAAAAAAAAAAAAAAAAAAeAAAAAEAAABAAAAAZAAAAAAAAABoAQ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bivgQAAAAAAAAAAAAAAAAAAAAAAAAAAAAAAAAAAAAAAAAAAAAAAAAJ/f38A7uzhA8zMzADAwP8Af39/AAAAAAAAAAAAAAAAAAAAAAAAAAAAIQAAABgAAAAUAAAAER4AALcRAAB+IgAA4x8AABAAAAAmAAAACAAAAP//////////"/>
              </a:ext>
            </a:extLst>
          </p:cNvSpPr>
          <p:nvPr/>
        </p:nvSpPr>
        <p:spPr>
          <a:xfrm>
            <a:off x="4887595" y="2879725"/>
            <a:ext cx="719455" cy="2303780"/>
          </a:xfrm>
          <a:custGeom>
            <a:avLst/>
            <a:gdLst/>
            <a:ahLst/>
            <a:cxnLst/>
            <a:rect l="0" t="0" r="719455" b="2303780"/>
            <a:pathLst>
              <a:path w="719455" h="2303780">
                <a:moveTo>
                  <a:pt x="0" y="562091"/>
                </a:moveTo>
                <a:lnTo>
                  <a:pt x="293603" y="562091"/>
                </a:lnTo>
                <a:lnTo>
                  <a:pt x="293603" y="0"/>
                </a:lnTo>
                <a:lnTo>
                  <a:pt x="719095" y="1151530"/>
                </a:lnTo>
                <a:lnTo>
                  <a:pt x="293603" y="2303420"/>
                </a:lnTo>
                <a:lnTo>
                  <a:pt x="293603" y="1740970"/>
                </a:lnTo>
                <a:lnTo>
                  <a:pt x="0" y="1740970"/>
                </a:lnTo>
                <a:lnTo>
                  <a:pt x="0" y="562091"/>
                </a:lnTo>
              </a:path>
            </a:pathLst>
          </a:custGeom>
          <a:gradFill flip="none" rotWithShape="0">
            <a:gsLst>
              <a:gs pos="0">
                <a:schemeClr val="bg1"/>
              </a:gs>
              <a:gs pos="100000">
                <a:srgbClr val="B8AF81"/>
              </a:gs>
            </a:gsLst>
            <a:lin ang="0" scaled="0"/>
            <a:tileRect/>
          </a:gradFill>
          <a:ln>
            <a:noFill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7"/>
          <p:cNvSpPr>
            <a:extLst>
              <a:ext uri="smNativeData">
                <pr:smNativeData xmlns:pr="smNativeData" xmlns="smNativeData" val="SMDATA_15_a+w+ZxMAAAAlAAAACwAAAA0AAAAAoSIAAOkMAADFOAAA2SUAAAAAAAAAAAAAAAAAAAEAAABQAAAAAAAAAAAA4D8AAAAAAADgPwAAAAAAAOA/AAAAAAAA4D8AAAAAAADgPwAAAAAAAOA/AAAAAAAA4D8AAAAAAADgPwAAAAAAAOA/AAAAAAAA4D8CAAAAjAAAAAEAAAAAAAAA8/v8AP///wgAAAAAAAAAAAAAAAAAAAAAAAAAAAAAAAAAAAAAZAAAAAEAAABAAAAAAAAAAAAAAAAAAAAAAAAAAAAAAAAAAAAAAAAAAAAAAAAAAAAAAAAAAAAAAAAAAAAAAAAAAAAAAAAAAAAAAAAAAAAAAAAAAAAAAAAAAAAAAAAAAAAAFAAAADwAAAABAAAAAAAAAAAAAAAQAAAAAQAAACMAAAAjAAAAIwAAAB4AAAAAAAAAZAAAAGQAAAAAAAAAZAAAAGQAAAAVAAAAYAAAAAAAAAAAAAAADwAAACADAAAAAAAAAAAAAAEAAACgMgAAVgcAAKr4//8BAAAAf39/AAEAAABkAAAAAAAAABQAAABAHwAAAAAAACYAAAAAAAAAwOD//wAAAAAmAAAAZAAAABYAAABMAAAAAQAAAAAAAAAHAAAAAAAAAAEAAACAgIAAHgAAACgAAAAoAAAAZAAAAGQAAAAAAAAAy8vLAB4AAAAoAAAAK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v8AP///wEAAAAAAAAAAAAAAAAAAAAAAAAAAAAAAAAAAAAAAAAAAAAAAAB/f38AgICAAMvLywDAwP8Af39/AAAAAAAAAAAAAAAAAAAAAAAAAAAAIQAAABgAAAAUAAAAoSIAAK8NAADFOAAAFCUAABAAAAAmAAAACAAAAP//////////"/>
              </a:ext>
            </a:extLst>
          </p:cNvSpPr>
          <p:nvPr/>
        </p:nvSpPr>
        <p:spPr>
          <a:xfrm>
            <a:off x="5629275" y="2224405"/>
            <a:ext cx="3599180" cy="3803015"/>
          </a:xfrm>
          <a:custGeom>
            <a:avLst/>
            <a:gdLst/>
            <a:ahLst/>
            <a:cxnLst/>
            <a:rect l="0" t="0" r="3599180" b="3803015"/>
            <a:pathLst>
              <a:path w="3599180" h="3803015">
                <a:moveTo>
                  <a:pt x="352289" y="0"/>
                </a:moveTo>
                <a:cubicBezTo>
                  <a:pt x="175965" y="0"/>
                  <a:pt x="0" y="165084"/>
                  <a:pt x="0" y="330505"/>
                </a:cubicBezTo>
                <a:lnTo>
                  <a:pt x="0" y="3471833"/>
                </a:lnTo>
                <a:cubicBezTo>
                  <a:pt x="0" y="3637255"/>
                  <a:pt x="175965" y="3802677"/>
                  <a:pt x="352289" y="3802677"/>
                </a:cubicBezTo>
                <a:lnTo>
                  <a:pt x="3246171" y="3802677"/>
                </a:lnTo>
                <a:cubicBezTo>
                  <a:pt x="3422496" y="3802677"/>
                  <a:pt x="3598820" y="3637255"/>
                  <a:pt x="3598820" y="3471833"/>
                </a:cubicBezTo>
                <a:lnTo>
                  <a:pt x="3598820" y="330505"/>
                </a:lnTo>
                <a:cubicBezTo>
                  <a:pt x="3598820" y="165084"/>
                  <a:pt x="3422496" y="0"/>
                  <a:pt x="3246171" y="0"/>
                </a:cubicBezTo>
                <a:lnTo>
                  <a:pt x="352289" y="0"/>
                </a:lnTo>
              </a:path>
            </a:pathLst>
          </a:custGeom>
          <a:solidFill>
            <a:srgbClr val="F3FBFC"/>
          </a:solidFill>
          <a:ln w="1016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>
            <a:outerShdw blurRad="12700" dist="35921" dir="2700000">
              <a:srgbClr val="808080">
                <a:alpha val="70000"/>
              </a:srgbClr>
            </a:outerShdw>
          </a:effectLst>
        </p:spPr>
      </p:sp>
      <p:sp>
        <p:nvSpPr>
          <p:cNvPr id="3" name="CustomShape 11"/>
          <p:cNvSpPr>
            <a:extLst>
              <a:ext uri="smNativeData">
                <pr:smNativeData xmlns:pr="smNativeData" xmlns="smNativeData" val="SMDATA_15_a+w+ZxMAAAAlAAAACwAAAA0AAAAACQgAAP0MAAAuHgAA7iUAAAAAAAAAAAAAAAAAAAEAAABQAAAAAAAAAAAA4D8AAAAAAADgPwAAAAAAAOA/AAAAAAAA4D8AAAAAAADgPwAAAAAAAOA/AAAAAAAA4D8AAAAAAADgPwAAAAAAAOA/AAAAAAAA4D8CAAAAjAAAAAEAAAAAAAAA8/v8AP///wgAAAAAAAAAAAAAAAAAAAAAAAAAAAAAAAAAAAAAZAAAAAEAAABAAAAAAAAAAAAAAAAAAAAAAAAAAAAAAAAAAAAAAAAAAAAAAAAAAAAAAAAAAAAAAAAAAAAAAAAAAAAAAAAAAAAAAAAAAAAAAAAAAAAAAAAAAAAAAAAAAAAAFAAAADwAAAABAAAAAAAAAAAAAAAQAAAAAQAAACMAAAAjAAAAIwAAAB4AAAAAAAAAZAAAAGQAAAAAAAAAZAAAAGQAAAAVAAAAYAAAAAAAAAAAAAAADwAAACADAAAAAAAAAAAAAAEAAACgMgAAVgcAAKr4//8BAAAAf39/AAEAAABkAAAAAAAAABQAAABAHwAAAAAAACYAAAAAAAAAwOD//wAAAAAmAAAAZAAAABYAAABMAAAAAQAAAAAAAAAHAAAAAAAAAAEAAACAgIAAHgAAACgAAAAoAAAAZAAAAGQAAAAAAAAAy8vLAB4AAAAoAAAAK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v8AP///wEAAAAAAAAAAAAAAAAAAAAAAAAAAAAAAAAAAAAAAAAAAAAAAAB/f38AgICAAMvLywDAwP8Af39/AAAAAAAAAAAAAAAAAAAAAAAAAAAAIQAAABgAAAAUAAAACQgAAK8NAAAuHgAAFCUAABAAAAAmAAAACAAAAP//////////"/>
              </a:ext>
            </a:extLst>
          </p:cNvSpPr>
          <p:nvPr/>
        </p:nvSpPr>
        <p:spPr>
          <a:xfrm>
            <a:off x="1306195" y="2224405"/>
            <a:ext cx="3599815" cy="3803015"/>
          </a:xfrm>
          <a:custGeom>
            <a:avLst/>
            <a:gdLst/>
            <a:ahLst/>
            <a:cxnLst/>
            <a:rect l="0" t="0" r="3599815" b="3803015"/>
            <a:pathLst>
              <a:path w="3599815" h="3803015">
                <a:moveTo>
                  <a:pt x="352351" y="0"/>
                </a:moveTo>
                <a:cubicBezTo>
                  <a:pt x="175995" y="0"/>
                  <a:pt x="0" y="165083"/>
                  <a:pt x="0" y="330505"/>
                </a:cubicBezTo>
                <a:lnTo>
                  <a:pt x="0" y="3471833"/>
                </a:lnTo>
                <a:cubicBezTo>
                  <a:pt x="0" y="3637255"/>
                  <a:pt x="175995" y="3802677"/>
                  <a:pt x="352351" y="3802677"/>
                </a:cubicBezTo>
                <a:lnTo>
                  <a:pt x="3246743" y="3802677"/>
                </a:lnTo>
                <a:cubicBezTo>
                  <a:pt x="3423099" y="3802677"/>
                  <a:pt x="3599455" y="3637255"/>
                  <a:pt x="3599455" y="3471833"/>
                </a:cubicBezTo>
                <a:lnTo>
                  <a:pt x="3599455" y="330505"/>
                </a:lnTo>
                <a:cubicBezTo>
                  <a:pt x="3599455" y="165083"/>
                  <a:pt x="3423099" y="0"/>
                  <a:pt x="3246743" y="0"/>
                </a:cubicBezTo>
                <a:lnTo>
                  <a:pt x="352351" y="0"/>
                </a:lnTo>
              </a:path>
            </a:pathLst>
          </a:custGeom>
          <a:solidFill>
            <a:srgbClr val="F3FBFC"/>
          </a:solidFill>
          <a:ln w="1016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>
            <a:outerShdw blurRad="12700" dist="35921" dir="2700000">
              <a:srgbClr val="808080">
                <a:alpha val="70000"/>
              </a:srgbClr>
            </a:outerShdw>
          </a:effectLst>
        </p:spPr>
      </p:sp>
      <p:sp>
        <p:nvSpPr>
          <p:cNvPr id="4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5. 프로젝트 목표</a:t>
            </a:r>
            <a:endParaRPr lang="en-us" sz="2400" cap="none"/>
          </a:p>
        </p:txBody>
      </p:sp>
      <p:sp>
        <p:nvSpPr>
          <p:cNvPr id="5" name="Line 2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I. 개요</a:t>
            </a:r>
            <a:endParaRPr lang="en-us" sz="1110" cap="none"/>
          </a:p>
        </p:txBody>
      </p:sp>
      <p:sp>
        <p:nvSpPr>
          <p:cNvPr id="7" name="CustomShape 4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0AgAAAAgAAAmAAAACAAAAP//////////"/>
              </a:ext>
            </a:extLst>
          </p:cNvSpPr>
          <p:nvPr/>
        </p:nvSpPr>
        <p:spPr>
          <a:xfrm>
            <a:off x="668020" y="885190"/>
            <a:ext cx="9321165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AI 기반 맞춤 여행 추천 시스템은 개인화된 추천 엔진과 지능형 챗봇을 통해 사용자 맞춤 여행 정보를 제공하고 서비스 품질을 지속적으로 향상시킵니다.</a:t>
            </a:r>
          </a:p>
        </p:txBody>
      </p:sp>
      <p:sp>
        <p:nvSpPr>
          <p:cNvPr id="8" name="CustomShape 5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iicAAI4KAAB1NwAA/AwAAAAgAAAmAAAACAAAAP//////////"/>
              </a:ext>
            </a:extLst>
          </p:cNvSpPr>
          <p:nvPr/>
        </p:nvSpPr>
        <p:spPr>
          <a:xfrm>
            <a:off x="6427470" y="1715770"/>
            <a:ext cx="25876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b="1" cap="none">
                <a:solidFill>
                  <a:schemeClr val="accent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AI 챗봇 시스템</a:t>
            </a:r>
            <a:endParaRPr lang="en-us" sz="2000" cap="none"/>
          </a:p>
        </p:txBody>
      </p:sp>
      <p:sp>
        <p:nvSpPr>
          <p:cNvPr id="9" name="CustomShape 6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aSQAAJsOAABFNwAAESQAAAAgAAAmAAAACAAAAP//////////"/>
              </a:ext>
            </a:extLst>
          </p:cNvSpPr>
          <p:nvPr/>
        </p:nvSpPr>
        <p:spPr>
          <a:xfrm>
            <a:off x="5918835" y="2374265"/>
            <a:ext cx="3065780" cy="3488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지능형 챗봇 개발</a:t>
            </a:r>
            <a:endParaRPr lang="en-us" sz="1400" cap="none"/>
          </a:p>
          <a:p>
            <a:pPr marL="0" indent="0">
              <a:lnSpc>
                <a:spcPct val="15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자연어 처리 기반의 챗봇 시스템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문장별 응답과 감성 분석 기능</a:t>
            </a:r>
            <a:endParaRPr lang="en-us" sz="1400" cap="none"/>
          </a:p>
          <a:p>
            <a:pPr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주요 기능 제공</a:t>
            </a:r>
            <a:endParaRPr lang="en-us" sz="1400" cap="none"/>
          </a:p>
          <a:p>
            <a:pPr marL="0" indent="0">
              <a:lnSpc>
                <a:spcPct val="15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실시간 검색 및 여행 정보 제공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SNS 및 홈페이지 링크 제공</a:t>
            </a:r>
            <a:endParaRPr lang="en-us" sz="1400" cap="none"/>
          </a:p>
          <a:p>
            <a:pPr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콘텐츠 품질 관리</a:t>
            </a:r>
            <a:endParaRPr lang="en-us" sz="1400" cap="none"/>
          </a:p>
          <a:p>
            <a:pPr marL="0" indent="0">
              <a:lnSpc>
                <a:spcPct val="15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학습 데이터 지속 업데이트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실시간 응답 정확도 개선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품질 관리 체계로 신뢰성 강화</a:t>
            </a:r>
            <a:endParaRPr lang="en-us" sz="1400" cap="none"/>
          </a:p>
        </p:txBody>
      </p:sp>
      <p:sp>
        <p:nvSpPr>
          <p:cNvPr id="10" name="CustomShape 8"/>
          <p:cNvSpPr>
            <a:extLst>
              <a:ext uri="smNativeData">
                <pr:smNativeData xmlns:pr="smNativeData" xmlns="smNativeData" val="SMDATA_15_a+w+ZxMAAAAlAAAAZAAAAA0AAAAAjgAAAEcAAACOAAAARwAAAAAAAAABAAAAAAAAAAEAAABQAAAAAAAAAAAA4D8AAAAAAADgPwAAAAAAAOA/AAAAAAAA4D8AAAAAAADgPwAAAAAAAOA/AAAAAAAA4D8AAAAAAADgPwAAAAAAAOA/AAAAAAAA4D8CAAAAjAAAAAEAAAAAAAAA7uzhCv///wgAAAAAAAAAAAAAAAAAAAAAAAAAAAAAAAAAAAAAeAAAAAEAAABAAAAAAAAAAAAAAABaAAAAAAAAAAAAAAAAAAAAAAAAAAAAAAAAAAAAAAAAAAAAAAAAAAAAAAAAAAAAAAAAAAAAAAAAAAAAAAAAAAAAAAAAAAAAAAAAAAAAFAAAADwAAAABAAAAAAAAAMS9lwAFAAAAAQAAAAEAAAAAAAAAAAAAAAA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zhA////wEAAAAAAAAAAAAAAAAAAAAAAAAAAAAAAAAAAAAAAAAAAMS9lwB/f38A7uzhA8zMzADAwP8Af39/AAAAAAAAAAAAAAAAAAAAAAAAAAAAIQAAABgAAAAUAAAApQYAAGcmAAAFOgAAJCwAAAAgAAAmAAAACAAAAP//////////"/>
              </a:ext>
            </a:extLst>
          </p:cNvSpPr>
          <p:nvPr/>
        </p:nvSpPr>
        <p:spPr>
          <a:xfrm>
            <a:off x="1080135" y="6242685"/>
            <a:ext cx="8351520" cy="932815"/>
          </a:xfrm>
          <a:prstGeom prst="rect">
            <a:avLst/>
          </a:prstGeom>
          <a:solidFill>
            <a:schemeClr val="bg2"/>
          </a:solidFill>
          <a:ln w="3175" cap="flat" cmpd="sng" algn="ctr">
            <a:solidFill>
              <a:srgbClr val="C4BD97"/>
            </a:solidFill>
            <a:prstDash val="solid"/>
            <a:headEnd type="none"/>
            <a:tailEnd type="none"/>
          </a:ln>
          <a:effectLst/>
        </p:spPr>
        <p:txBody>
          <a:bodyPr vert="horz" wrap="none" lIns="90170" tIns="45085" rIns="90170" bIns="45085" numCol="1" spcCol="215900" anchor="ctr"/>
          <a:lstStyle/>
          <a:p>
            <a:pPr algn="ctr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defRPr sz="2000" b="1" cap="none">
                <a:solidFill>
                  <a:srgbClr val="7F007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200" cap="none"/>
              <a:t>개인화된 서비스 경쟁력 강화</a:t>
            </a:r>
            <a:endParaRPr lang="en-us" sz="2200" cap="none"/>
          </a:p>
          <a:p>
            <a:pPr algn="ctr">
              <a:lnSpc>
                <a:spcPct val="100000"/>
              </a:lnSpc>
              <a:spcBef>
                <a:spcPts val="280"/>
              </a:spcBef>
              <a:spcAft>
                <a:spcPts val="280"/>
              </a:spcAft>
              <a:defRPr sz="2000" b="1" cap="none">
                <a:solidFill>
                  <a:srgbClr val="7F007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200" cap="none"/>
              <a:t>사용자 만족도 UP!</a:t>
            </a:r>
            <a:endParaRPr lang="en-us" sz="2200" cap="none"/>
          </a:p>
        </p:txBody>
      </p:sp>
      <p:sp>
        <p:nvSpPr>
          <p:cNvPr id="11" name="CustomShape 9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A0AAKIKAAAWHQAAEA0AAAAgAAAmAAAACAAAAP//////////"/>
              </a:ext>
            </a:extLst>
          </p:cNvSpPr>
          <p:nvPr/>
        </p:nvSpPr>
        <p:spPr>
          <a:xfrm>
            <a:off x="2141220" y="1728470"/>
            <a:ext cx="2586990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b="1" cap="none">
                <a:solidFill>
                  <a:schemeClr val="accent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맞춤 여행 추천</a:t>
            </a:r>
            <a:endParaRPr lang="en-us" sz="2000" cap="none"/>
          </a:p>
        </p:txBody>
      </p:sp>
      <p:sp>
        <p:nvSpPr>
          <p:cNvPr id="12" name="CustomShape 10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CgoAAK8OAACrHQAAJSQAAAAgAAAmAAAACAAAAP//////////"/>
              </a:ext>
            </a:extLst>
          </p:cNvSpPr>
          <p:nvPr/>
        </p:nvSpPr>
        <p:spPr>
          <a:xfrm>
            <a:off x="1631950" y="2386965"/>
            <a:ext cx="3190875" cy="3488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개인화 추천 엔진 개발</a:t>
            </a:r>
            <a:endParaRPr lang="en-us" sz="1400" cap="none"/>
          </a:p>
          <a:p>
            <a:pPr marL="0" indent="0">
              <a:lnSpc>
                <a:spcPct val="15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사용자 정보 기반 추천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실시간 트렌드 및 니즈 반영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일정 고려 최적 여행지 추천</a:t>
            </a:r>
            <a:endParaRPr lang="en-us" sz="1400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데이터 기반 추천 고도화</a:t>
            </a:r>
            <a:endParaRPr lang="en-us" sz="1400" cap="none"/>
          </a:p>
          <a:p>
            <a:pPr marL="0" indent="0">
              <a:lnSpc>
                <a:spcPct val="15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사용자 행동 패턴 분석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최신 데이터 반영으로 정확도 향상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평점 및 피드백 기반 평가 시스템</a:t>
            </a:r>
            <a:endParaRPr lang="en-us" sz="1400" cap="none"/>
          </a:p>
          <a:p>
            <a:pPr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 marL="0" indent="0">
              <a:lnSpc>
                <a:spcPct val="100000"/>
              </a:lnSpc>
              <a:buClr>
                <a:srgbClr val="000000"/>
              </a:buClr>
              <a:buSzPts val="120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맞춤형 콘텐츠 제공</a:t>
            </a:r>
            <a:endParaRPr lang="en-us" sz="1400" cap="none"/>
          </a:p>
          <a:p>
            <a:pPr marL="0" indent="0">
              <a:lnSpc>
                <a:spcPct val="15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개인화된 여행 일정 및 명소 추천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예산 및 관심사 고려 맞춤 계획</a:t>
            </a:r>
            <a:endParaRPr lang="en-us" sz="1400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• 광고 및 실제 후기 구분</a:t>
            </a:r>
            <a:endParaRPr lang="en-us" sz="1400" cap="none"/>
          </a:p>
        </p:txBody>
      </p:sp>
      <p:pic>
        <p:nvPicPr>
          <p:cNvPr id="13" name="그림3"/>
          <p:cNvPicPr>
            <a:picLocks noChangeAspect="1"/>
            <a:extLst>
              <a:ext uri="smNativeData">
                <pr:smNativeData xmlns:pr="smNativeData" xmlns="smNativeData" val="SMDATA_17_a+w+Zx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GcLAADKCgAAKQ0AAI4M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853565" y="1753870"/>
            <a:ext cx="285750" cy="287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그림2"/>
          <p:cNvPicPr>
            <a:picLocks noChangeAspect="1"/>
            <a:extLst>
              <a:ext uri="smNativeData">
                <pr:smNativeData xmlns:pr="smNativeData" xmlns="smNativeData" val="SMDATA_17_a+w+Zx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QlAADHCgAAticAAIsM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169660" y="1751965"/>
            <a:ext cx="285750" cy="2870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RIAACAcAAC4MAAA1yYAABAgAAAmAAAACAAAAP//////////"/>
              </a:ext>
            </a:extLst>
          </p:cNvSpPr>
          <p:nvPr/>
        </p:nvSpPr>
        <p:spPr>
          <a:xfrm>
            <a:off x="2952115" y="4572000"/>
            <a:ext cx="4967605" cy="1741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개발 환경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아키텍처 설계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WBS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데이터 분석</a:t>
            </a:r>
            <a:endParaRPr lang="en-us" sz="20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xAAAAgXAAD0LAAA9hoAAAAgAAAmAAAACAAAAP//////////"/>
              </a:ext>
            </a:extLst>
          </p:cNvSpPr>
          <p:nvPr/>
        </p:nvSpPr>
        <p:spPr>
          <a:xfrm>
            <a:off x="2628265" y="3743960"/>
            <a:ext cx="4679315" cy="63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3600" cap="none">
                <a:solidFill>
                  <a:srgbClr val="000000"/>
                </a:solidFill>
              </a:rPr>
              <a:t>Ⅱ. 서론</a:t>
            </a:r>
            <a:endParaRPr lang="en-us" cap="none"/>
          </a:p>
        </p:txBody>
      </p:sp>
      <p:pic>
        <p:nvPicPr>
          <p:cNvPr id="4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44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BAAAAxUEAAGM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0691495" cy="26631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DAAAZIAAAVQMAALA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1290" y="5583555"/>
            <a:ext cx="746125" cy="146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9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0OEw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cKAAC4CgAAGhgAAN8K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1742440"/>
            <a:ext cx="2155825" cy="247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5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QoAADIIAAB1GwAA0AoAAAAgAAAmAAAACAAAAP//////////"/>
              </a:ext>
            </a:extLst>
          </p:cNvSpPr>
          <p:nvPr/>
        </p:nvSpPr>
        <p:spPr>
          <a:xfrm>
            <a:off x="1727835" y="1332230"/>
            <a:ext cx="273558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200" b="1" cap="none">
                <a:solidFill>
                  <a:srgbClr val="2A6099"/>
                </a:solidFill>
              </a:rPr>
              <a:t>Frontend</a:t>
            </a:r>
            <a:endParaRPr lang="en-us" cap="none"/>
          </a:p>
        </p:txBody>
      </p:sp>
      <p:sp>
        <p:nvSpPr>
          <p:cNvPr id="6" name="CustomShape 3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QoAAGcMAAByHwAA9RUAAAAgAAAmAAAACAAAAP//////////"/>
              </a:ext>
            </a:extLst>
          </p:cNvSpPr>
          <p:nvPr/>
        </p:nvSpPr>
        <p:spPr>
          <a:xfrm>
            <a:off x="1727835" y="2016125"/>
            <a:ext cx="3383915" cy="15532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HTML/ CSS/ JavaScript</a:t>
            </a:r>
            <a:endParaRPr lang="en-us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     웹 프론트엔드 개발</a:t>
            </a:r>
            <a:endParaRPr lang="en-us" sz="1400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Django Templates</a:t>
            </a:r>
            <a:endParaRPr lang="en-us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    </a:t>
            </a:r>
            <a:r>
              <a:rPr lang="en-us" sz="1400" cap="none"/>
              <a:t>동적 웹페이지 렌더링</a:t>
            </a:r>
            <a:endParaRPr lang="en-us" sz="1400" cap="none"/>
          </a:p>
        </p:txBody>
      </p:sp>
      <p:pic>
        <p:nvPicPr>
          <p:cNvPr id="7" name="Picture 9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Qiw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cKAABwHAAAGhgAAJcc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4622800"/>
            <a:ext cx="2155825" cy="247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CustomShape 4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QoAAOoZAAB1GwAAiBwAAAAgAAAmAAAACAAAAP//////////"/>
              </a:ext>
            </a:extLst>
          </p:cNvSpPr>
          <p:nvPr/>
        </p:nvSpPr>
        <p:spPr>
          <a:xfrm>
            <a:off x="1727835" y="4212590"/>
            <a:ext cx="273558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b="1" cap="none">
                <a:solidFill>
                  <a:srgbClr val="127622"/>
                </a:solidFill>
              </a:rPr>
              <a:t>Backend</a:t>
            </a:r>
            <a:endParaRPr lang="en-us" cap="none"/>
          </a:p>
        </p:txBody>
      </p:sp>
      <p:sp>
        <p:nvSpPr>
          <p:cNvPr id="9" name="CustomShape 5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oQoAAB8eAAByHwAArScAAAAgAAAmAAAACAAAAP//////////"/>
              </a:ext>
            </a:extLst>
          </p:cNvSpPr>
          <p:nvPr/>
        </p:nvSpPr>
        <p:spPr>
          <a:xfrm>
            <a:off x="1727835" y="4896485"/>
            <a:ext cx="3383915" cy="15532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Django</a:t>
            </a:r>
            <a:endParaRPr lang="en-us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    </a:t>
            </a:r>
            <a:r>
              <a:rPr lang="en-us" sz="1400" cap="none"/>
              <a:t>python 웹 프레임워크</a:t>
            </a:r>
            <a:endParaRPr lang="en-us" sz="1400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PostgreSQL</a:t>
            </a:r>
            <a:endParaRPr lang="en-us" cap="none"/>
          </a:p>
          <a:p>
            <a:pPr lvl="1"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     관계형 데이터베이스</a:t>
            </a:r>
            <a:endParaRPr lang="en-us" sz="1400" cap="none"/>
          </a:p>
        </p:txBody>
      </p:sp>
      <p:pic>
        <p:nvPicPr>
          <p:cNvPr id="10" name="Picture 9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8SZw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IkiAAC4CgAAzS8AAN8K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14035" y="1742440"/>
            <a:ext cx="2156460" cy="247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CustomShape 6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yIAADIIAAAnMwAA0AoAAAAgAAAmAAAACAAAAP//////////"/>
              </a:ext>
            </a:extLst>
          </p:cNvSpPr>
          <p:nvPr/>
        </p:nvSpPr>
        <p:spPr>
          <a:xfrm>
            <a:off x="5579745" y="1332230"/>
            <a:ext cx="273558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b="1" cap="none">
                <a:solidFill>
                  <a:srgbClr val="8D1D75"/>
                </a:solidFill>
              </a:rPr>
              <a:t>데이터 분석</a:t>
            </a:r>
            <a:endParaRPr lang="en-us" cap="none"/>
          </a:p>
        </p:txBody>
      </p:sp>
      <p:sp>
        <p:nvSpPr>
          <p:cNvPr id="12" name="CustomShape 7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yIAAGcMAAAkNwAAlRUAAAAgAAAmAAAACAAAAP//////////"/>
              </a:ext>
            </a:extLst>
          </p:cNvSpPr>
          <p:nvPr/>
        </p:nvSpPr>
        <p:spPr>
          <a:xfrm>
            <a:off x="5579745" y="2016125"/>
            <a:ext cx="3383915" cy="1492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Pandas / Numpy</a:t>
            </a:r>
            <a:endParaRPr lang="en-us" cap="none"/>
          </a:p>
          <a:p>
            <a:pPr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     데이터 처리 및 분석</a:t>
            </a:r>
            <a:endParaRPr lang="en-us" sz="1400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Sklearn</a:t>
            </a:r>
            <a:endParaRPr lang="en-us" cap="none"/>
          </a:p>
          <a:p>
            <a:pPr lvl="1"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     코사인 유사도 기반 추천</a:t>
            </a:r>
            <a:endParaRPr lang="en-us" sz="1400" cap="none"/>
          </a:p>
        </p:txBody>
      </p:sp>
      <p:pic>
        <p:nvPicPr>
          <p:cNvPr id="13" name="Picture 9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sOY8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IkiAABwHAAAzS8AAJcc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14035" y="4622800"/>
            <a:ext cx="2156460" cy="247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CustomShape 8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yIAAOoZAAAnMwAAiBwAAAAgAAAmAAAACAAAAP//////////"/>
              </a:ext>
            </a:extLst>
          </p:cNvSpPr>
          <p:nvPr/>
        </p:nvSpPr>
        <p:spPr>
          <a:xfrm>
            <a:off x="5579745" y="4212590"/>
            <a:ext cx="273558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b="1" cap="none">
                <a:solidFill>
                  <a:srgbClr val="A1467E"/>
                </a:solidFill>
              </a:rPr>
              <a:t>개발 도구</a:t>
            </a:r>
            <a:endParaRPr lang="en-us" cap="none"/>
          </a:p>
        </p:txBody>
      </p:sp>
      <p:sp>
        <p:nvSpPr>
          <p:cNvPr id="15" name="CustomShape 9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UyIAAB8eAAAkNwAArScAAAAgAAAmAAAACAAAAP//////////"/>
              </a:ext>
            </a:extLst>
          </p:cNvSpPr>
          <p:nvPr/>
        </p:nvSpPr>
        <p:spPr>
          <a:xfrm>
            <a:off x="5579745" y="4896485"/>
            <a:ext cx="3383915" cy="15532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PyCharm</a:t>
            </a:r>
            <a:endParaRPr lang="en-us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    </a:t>
            </a:r>
            <a:r>
              <a:rPr lang="en-us" sz="1400" cap="none"/>
              <a:t>python IDE</a:t>
            </a:r>
            <a:endParaRPr lang="en-us" sz="1400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00" cap="none"/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ts val="810"/>
              <a:buFont typeface="Wingdings" pitchFamily="0" charset="2"/>
              <a:buChar char="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/>
              <a:t>PgAdmin 4</a:t>
            </a:r>
            <a:endParaRPr lang="en-us" cap="none"/>
          </a:p>
          <a:p>
            <a:pPr lvl="1" marL="0" indent="0">
              <a:lnSpc>
                <a:spcPct val="100000"/>
              </a:lnSpc>
              <a:buNone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     PostgreSQL 관리 도구</a:t>
            </a:r>
            <a:endParaRPr lang="en-us" sz="1400" cap="none"/>
          </a:p>
        </p:txBody>
      </p:sp>
      <p:sp>
        <p:nvSpPr>
          <p:cNvPr id="16" name="CustomShape 10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1. 개발 환경</a:t>
            </a:r>
            <a:endParaRPr lang="en-us" sz="2400" cap="none"/>
          </a:p>
        </p:txBody>
      </p:sp>
      <p:sp>
        <p:nvSpPr>
          <p:cNvPr id="17" name="CustomShape 11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DAAAZIAAAVQMAALA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1290" y="5583555"/>
            <a:ext cx="746125" cy="1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4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2-1. 아키텍처 설계 - 데이터베이스</a:t>
            </a:r>
            <a:endParaRPr lang="en-us" sz="2400" cap="none"/>
          </a:p>
        </p:txBody>
      </p:sp>
      <p:sp>
        <p:nvSpPr>
          <p:cNvPr id="5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YHAAChBgAA0DkAAJ4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72210" y="1077595"/>
            <a:ext cx="8225790" cy="60128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UPSI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DAAAZIAAAVQMAALA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1290" y="5583555"/>
            <a:ext cx="746125" cy="1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4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2-2. 아키텍처 설계 – 웹사이트 구조도</a:t>
            </a:r>
            <a:endParaRPr lang="en-us" sz="2400" cap="none"/>
          </a:p>
        </p:txBody>
      </p:sp>
      <p:sp>
        <p:nvSpPr>
          <p:cNvPr id="5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wIAABrBQAApTcAANk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" y="880745"/>
            <a:ext cx="7605395" cy="62471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DAAAZIAAAVQMAALA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1290" y="5583555"/>
            <a:ext cx="746125" cy="1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4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3. WBS</a:t>
            </a:r>
            <a:endParaRPr lang="en-us" sz="2400" cap="none"/>
          </a:p>
        </p:txBody>
      </p:sp>
      <p:sp>
        <p:nvSpPr>
          <p:cNvPr id="5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YBAABrBQAAVj8AANk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" y="880745"/>
            <a:ext cx="10007600" cy="62471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DAAAZIAAAVQMAALA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1290" y="5583555"/>
            <a:ext cx="746125" cy="1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4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4. 데이터 분석 – AIHub 데이터셋</a:t>
            </a:r>
            <a:endParaRPr lang="en-us" sz="2400" cap="none"/>
          </a:p>
        </p:txBody>
      </p:sp>
      <p:sp>
        <p:nvSpPr>
          <p:cNvPr id="5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wEAACCDQAAGSMAAL0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2195830"/>
            <a:ext cx="4996815" cy="47517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CustomShape 4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wgAABAgAAAmAAAACAAAAP//////////"/>
              </a:ext>
            </a:extLst>
          </p:cNvSpPr>
          <p:nvPr/>
        </p:nvSpPr>
        <p:spPr>
          <a:xfrm>
            <a:off x="668020" y="885190"/>
            <a:ext cx="9321165" cy="546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국내 여행로그 데이터는 수도권 여행객의 방문 및 소비 데이터를 활용하여 맞춤형 여행지를 추천하며, 관광 특화 말뭉치 데이터는 관광 필수 정보와 감성 표현을 기반으로 관광 추천 시스템에 활용됩니다.</a:t>
            </a:r>
            <a:endParaRPr lang="en-us" sz="1500" cap="none"/>
          </a:p>
        </p:txBody>
      </p:sp>
      <p:sp>
        <p:nvSpPr>
          <p:cNvPr id="8" name="Line 5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yPwAAsAwAABAAAAAmAAAACAAAAP//////////"/>
              </a:ext>
            </a:extLst>
          </p:cNvSpPr>
          <p:nvPr/>
        </p:nvSpPr>
        <p:spPr>
          <a:xfrm>
            <a:off x="345440" y="206248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pic>
        <p:nvPicPr>
          <p:cNvPr id="9" name="Picture 5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kmAABEGwAAszsAAEob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284595" y="4432300"/>
            <a:ext cx="3420110" cy="38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CustomShape 6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fCYAAAYOAADnOgAARBAAABAgAAAmAAAACAAAAP//////////"/>
              </a:ext>
            </a:extLst>
          </p:cNvSpPr>
          <p:nvPr/>
        </p:nvSpPr>
        <p:spPr>
          <a:xfrm>
            <a:off x="6256020" y="2279650"/>
            <a:ext cx="331914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b="1" cap="none"/>
              <a:t>국내 여행로그 데이터(수도권)</a:t>
            </a:r>
            <a:endParaRPr lang="en-us" cap="none"/>
          </a:p>
        </p:txBody>
      </p:sp>
      <p:sp>
        <p:nvSpPr>
          <p:cNvPr id="11" name="CustomShape 7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+SYAAJsQAABZOwAAzRoAABAgAAAmAAAACAAAAP//////////"/>
              </a:ext>
            </a:extLst>
          </p:cNvSpPr>
          <p:nvPr/>
        </p:nvSpPr>
        <p:spPr>
          <a:xfrm>
            <a:off x="6335395" y="2699385"/>
            <a:ext cx="3312160" cy="1657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수도권 여행객 대상으로 활동내역, 방문지, 소비내역 등의 데이터 활용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여행자 정보 및 여행지 정보를 기반으로 인기 여행지와 AI 커스텀 여행 추천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추천 여행 시스템에 활용</a:t>
            </a:r>
            <a:endParaRPr lang="en-us" sz="1400" cap="none"/>
          </a:p>
        </p:txBody>
      </p:sp>
      <p:sp>
        <p:nvSpPr>
          <p:cNvPr id="12" name="CustomShape 8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wSYAACgcAAAsOwAAZh4AABAgAAAmAAAACAAAAP//////////"/>
              </a:ext>
            </a:extLst>
          </p:cNvSpPr>
          <p:nvPr/>
        </p:nvSpPr>
        <p:spPr>
          <a:xfrm>
            <a:off x="6299835" y="4577080"/>
            <a:ext cx="331914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b="1" cap="none"/>
              <a:t>관광 특화 말뭉치 데이터</a:t>
            </a:r>
            <a:endParaRPr lang="en-us" cap="none"/>
          </a:p>
        </p:txBody>
      </p:sp>
      <p:sp>
        <p:nvSpPr>
          <p:cNvPr id="13" name="CustomShape 9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aycAAMgeAADLOwAA3SkAABAgAAAmAAAACAAAAP//////////"/>
              </a:ext>
            </a:extLst>
          </p:cNvSpPr>
          <p:nvPr/>
        </p:nvSpPr>
        <p:spPr>
          <a:xfrm>
            <a:off x="6407785" y="5003800"/>
            <a:ext cx="3312160" cy="1801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관광 필수, 부가정보의 객관적 속성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긍정, 중립, 부정 분류체계를 따르는 주관적 감성 표현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객관적 속성과 주관적 감성 기반으로 관광 상품 추천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챗봇 시스템에 활용</a:t>
            </a:r>
            <a:endParaRPr lang="en-us" sz="14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4-1. 국내 여행 로그 데이터(수도권)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EFAACLBQAAPDwAAPo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" y="901065"/>
            <a:ext cx="8927465" cy="60852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4-1. 국내 여행 로그 데이터(수도권) – 여행객 데이터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EgMAABCBQAARTIAAEo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854710"/>
            <a:ext cx="6175375" cy="63449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dQAAADoAAAB1AAAAOg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QoxS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vQUAAPEAAACZGAAAUAQAAAAAAAAmAAAACAAAAP//////////"/>
              </a:ext>
            </a:extLst>
          </p:cNvSpPr>
          <p:nvPr/>
        </p:nvSpPr>
        <p:spPr>
          <a:xfrm>
            <a:off x="932815" y="153035"/>
            <a:ext cx="3065780" cy="548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4295" tIns="36830" rIns="74295" bIns="36830" numCol="1" spcCol="215900" anchor="t"/>
          <a:lstStyle/>
          <a:p>
            <a:pPr>
              <a:lnSpc>
                <a:spcPct val="100000"/>
              </a:lnSpc>
              <a:defRPr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3200" cap="none">
                <a:solidFill>
                  <a:srgbClr val="64634F"/>
                </a:solidFill>
              </a:rPr>
              <a:t>Contents</a:t>
            </a:r>
            <a:r>
              <a:rPr lang="en-us" sz="3200" cap="none">
                <a:solidFill>
                  <a:srgbClr val="000000"/>
                </a:solidFill>
              </a:rPr>
              <a:t> </a:t>
            </a:r>
            <a:r>
              <a:rPr lang="en-us" sz="2400" cap="none">
                <a:solidFill>
                  <a:srgbClr val="000000"/>
                </a:solidFill>
              </a:rPr>
              <a:t>목차</a:t>
            </a:r>
            <a:endParaRPr lang="en-us" sz="20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A0AAAAAdQAAADoAAAB1AAAAOg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cHaA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4AgAAB8JAAALGgAAdRcAAAAAAAAmAAAACAAAAP//////////"/>
              </a:ext>
            </a:extLst>
          </p:cNvSpPr>
          <p:nvPr/>
        </p:nvSpPr>
        <p:spPr>
          <a:xfrm>
            <a:off x="1442720" y="1482725"/>
            <a:ext cx="2790825" cy="2330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4295" tIns="36830" rIns="74295" bIns="36830" numCol="1" spcCol="215900" anchor="t"/>
          <a:lstStyle/>
          <a:p>
            <a:pPr>
              <a:lnSpc>
                <a:spcPct val="150000"/>
              </a:lnSpc>
              <a:defRPr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>
                <a:solidFill>
                  <a:srgbClr val="000000"/>
                </a:solidFill>
              </a:rPr>
              <a:t>Ⅰ. 개요</a:t>
            </a:r>
            <a:endParaRPr lang="en-us" sz="1400" cap="none"/>
          </a:p>
          <a:p>
            <a:pPr>
              <a:lnSpc>
                <a:spcPct val="2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1. 2025 트렌드 코리아</a:t>
            </a: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2. 시장 분석</a:t>
            </a: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3. 문제점 분석</a:t>
            </a: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4. 해결 방안</a:t>
            </a: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5. 프로젝트 목표</a:t>
            </a:r>
            <a:endParaRPr lang="en-us" sz="1465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A0AAAAAdQAAADoAAAB1AAAAOg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kt+i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VyQAAGkZAAA2MgAAhCQAAAAAAAAmAAAACAAAAP//////////"/>
              </a:ext>
            </a:extLst>
          </p:cNvSpPr>
          <p:nvPr/>
        </p:nvSpPr>
        <p:spPr>
          <a:xfrm>
            <a:off x="5907405" y="4130675"/>
            <a:ext cx="2254885" cy="1805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4295" tIns="36830" rIns="74295" bIns="36830" numCol="1" spcCol="215900" anchor="t"/>
          <a:lstStyle/>
          <a:p>
            <a:pPr>
              <a:lnSpc>
                <a:spcPct val="150000"/>
              </a:lnSpc>
              <a:defRPr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>
                <a:solidFill>
                  <a:srgbClr val="000000"/>
                </a:solidFill>
              </a:rPr>
              <a:t>Ⅳ. 결론</a:t>
            </a:r>
            <a:endParaRPr lang="en-us" sz="1400" cap="none"/>
          </a:p>
          <a:p>
            <a:pPr>
              <a:lnSpc>
                <a:spcPct val="2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1. 좋았던 점</a:t>
            </a: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2. 어려웠던 점</a:t>
            </a: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3. 시도할 점</a:t>
            </a: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4. 결론</a:t>
            </a: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sz="1465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A0AAAAAdQAAADoAAAB1AAAAOg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YAN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4AgAAGkZAADJGgAAIyMAAAAAAAAmAAAACAAAAP//////////"/>
              </a:ext>
            </a:extLst>
          </p:cNvSpPr>
          <p:nvPr/>
        </p:nvSpPr>
        <p:spPr>
          <a:xfrm>
            <a:off x="1442720" y="4130675"/>
            <a:ext cx="2911475" cy="1581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4295" tIns="36830" rIns="74295" bIns="36830" numCol="1" spcCol="215900" anchor="t"/>
          <a:lstStyle/>
          <a:p>
            <a:pPr>
              <a:lnSpc>
                <a:spcPct val="150000"/>
              </a:lnSpc>
              <a:defRPr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>
                <a:solidFill>
                  <a:srgbClr val="000000"/>
                </a:solidFill>
              </a:rPr>
              <a:t>Ⅱ. 서론</a:t>
            </a:r>
            <a:endParaRPr lang="en-us" sz="1400" cap="none"/>
          </a:p>
          <a:p>
            <a:pPr>
              <a:lnSpc>
                <a:spcPct val="2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1. 개발환경 </a:t>
            </a: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2. 아키텍처 설계</a:t>
            </a: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3. WBS</a:t>
            </a:r>
            <a:endParaRPr lang="en-us" sz="1465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5" cap="none">
                <a:solidFill>
                  <a:srgbClr val="000000"/>
                </a:solidFill>
              </a:rPr>
              <a:t>4. 데이터 분석</a:t>
            </a:r>
            <a:endParaRPr lang="en-us" sz="1465" cap="none"/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a+w+ZxMAAAAlAAAAZAAAAA0AAAAAdQAAADoAAAB1AAAAOg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kFjB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VyQAAB8JAACAOAAAlxcAAAAAAAAmAAAACAAAAP//////////"/>
              </a:ext>
            </a:extLst>
          </p:cNvSpPr>
          <p:nvPr/>
        </p:nvSpPr>
        <p:spPr>
          <a:xfrm>
            <a:off x="5907405" y="1482725"/>
            <a:ext cx="3277235" cy="2352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4295" tIns="36830" rIns="74295" bIns="36830" numCol="1" spcCol="215900" anchor="t"/>
          <a:lstStyle/>
          <a:p>
            <a:pPr>
              <a:lnSpc>
                <a:spcPct val="150000"/>
              </a:lnSpc>
              <a:defRPr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cap="none">
                <a:solidFill>
                  <a:srgbClr val="000000"/>
                </a:solidFill>
              </a:rPr>
              <a:t>Ⅲ. 본론</a:t>
            </a:r>
            <a:endParaRPr lang="en-us" sz="1400" cap="none"/>
          </a:p>
          <a:p>
            <a:pPr>
              <a:lnSpc>
                <a:spcPct val="2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0" cap="none">
                <a:solidFill>
                  <a:srgbClr val="000000"/>
                </a:solidFill>
              </a:rPr>
              <a:t>1. 여행 추천 시스템</a:t>
            </a:r>
            <a:endParaRPr lang="en-us" sz="1460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0" cap="none">
                <a:solidFill>
                  <a:srgbClr val="000000"/>
                </a:solidFill>
              </a:rPr>
              <a:t>2. 챗봇 시스템</a:t>
            </a:r>
            <a:endParaRPr lang="en-us" sz="1460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0" cap="none">
                <a:solidFill>
                  <a:srgbClr val="000000"/>
                </a:solidFill>
              </a:rPr>
              <a:t>3. 여행 계획</a:t>
            </a:r>
            <a:endParaRPr lang="en-us" sz="1460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0" cap="none">
                <a:solidFill>
                  <a:srgbClr val="000000"/>
                </a:solidFill>
              </a:rPr>
              <a:t>4. 예상 소비 금액 산출 시스템</a:t>
            </a:r>
            <a:endParaRPr lang="en-us" sz="1460" cap="none"/>
          </a:p>
          <a:p>
            <a:pPr>
              <a:lnSpc>
                <a:spcPct val="15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60" cap="none">
                <a:solidFill>
                  <a:srgbClr val="000000"/>
                </a:solidFill>
              </a:rPr>
              <a:t>5. 웹 화면 구성</a:t>
            </a:r>
            <a:endParaRPr lang="en-us" sz="1460" cap="none"/>
          </a:p>
        </p:txBody>
      </p:sp>
      <p:sp>
        <p:nvSpPr>
          <p:cNvPr id="7" name="Line 6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ERUagAo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+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RUagB/f38A7uzhA8zMzADAwP8Af39/AAAAAAAAAAAAAAAAAAAAAAAAAAAAIQAAABgAAAAUAAAAASAAABIKAAABIAAAFygAABAAAAAmAAAACAAAAP//////////"/>
              </a:ext>
            </a:extLst>
          </p:cNvSpPr>
          <p:nvPr/>
        </p:nvSpPr>
        <p:spPr>
          <a:xfrm>
            <a:off x="5202555" y="1637030"/>
            <a:ext cx="0" cy="4879975"/>
          </a:xfrm>
          <a:prstGeom prst="line">
            <a:avLst/>
          </a:prstGeom>
          <a:noFill/>
          <a:ln w="25400" cap="flat" cmpd="sng" algn="ctr">
            <a:solidFill>
              <a:srgbClr val="44546A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4-1. 국내 여행 로그 데이터(수도권) – 유저 모델 설계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ICAABFDgAA5D4AAPAj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2319655"/>
            <a:ext cx="9846310" cy="35223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CustomShape 4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7" name="CustomShape 5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8" name="Line 6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CustomShape 7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10" name="CustomShape 8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g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여행객 데이터 중 아이디와 거주지역, 성별, 나이 필드를 추출하여 유저 모델을 설계 했습니다.</a:t>
            </a:r>
            <a:endParaRPr lang="en-us" sz="15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4-1. 국내 여행 로그 데이터(수도권) – 방문지 데이터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gCAAAQBgAAzSUAAFgc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985520"/>
            <a:ext cx="5713095" cy="36220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IsDAAD+HQAAwiQAAJ4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" y="4875530"/>
            <a:ext cx="5399405" cy="18897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CustomShape 4"/>
          <p:cNvSpPr>
            <a:extLst>
              <a:ext uri="smNativeData">
                <pr:smNativeData xmlns:pr="smNativeData" xmlns="smNativeData" val="SMDATA_15_a+w+ZxMAAAAlAAAACwAAAA0AAAAAqw0AANgdAABmGQAA8SkAAAAAAAAAAAAAAAAAAAEAAABQAAAAAAAAAAAA4D8AAAAAAADgPwAAAAAAAOA/AAAAAAAA4D8AAAAAAADgPwAAAAAAAOA/AAAAAAAA4D8AAAAAAADgPwAAAAAAAOA/AAAAAAAA4D8CAAAAjAAAAAEAAAAAAAAA/zg4AP///wgAAAAAAAAAAAAAAAAAAAAAAAAAAAAAAAAAAAAAeAAAAAEAAABAAAAAAAAAAAAAAABaAAAAAAAAAAAAAAAAAAAAAAAAAAAAAAAAAAAAAAAAAAAAAAAAAAAAAAAAAAAAAAAAAAAAAAAAAAAAAAAAAAAAAAAAAAAAAAAAAAAAFAAAADwAAAABAAAAAAAAAP9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zg4AP///wEAAAAAAAAAAAAAAAAAAAAAAAAAAAAAAAAAAAAAAAAAAP9AAAB/f38A7uzhA8zMzADAwP8Af39/AAAAAAAAAAAAAAAAAAAAAAAAAAAAIQAAABgAAAAUAAAAqw0AANgdAABmGQAA8SkAABAAAAAmAAAACAAAAP//////////"/>
              </a:ext>
            </a:extLst>
          </p:cNvSpPr>
          <p:nvPr/>
        </p:nvSpPr>
        <p:spPr>
          <a:xfrm rot="18899397">
            <a:off x="2192020" y="4881245"/>
            <a:ext cx="1966595" cy="1906905"/>
          </a:xfrm>
          <a:custGeom>
            <a:avLst/>
            <a:gdLst/>
            <a:ahLst/>
            <a:cxnLst/>
            <a:rect l="0" t="0" r="1966595" b="1906905"/>
            <a:pathLst>
              <a:path w="1966595" h="1906905">
                <a:moveTo>
                  <a:pt x="830955" y="359"/>
                </a:moveTo>
                <a:lnTo>
                  <a:pt x="1134560" y="359"/>
                </a:lnTo>
                <a:lnTo>
                  <a:pt x="1134560" y="831685"/>
                </a:lnTo>
                <a:lnTo>
                  <a:pt x="1965875" y="831685"/>
                </a:lnTo>
                <a:lnTo>
                  <a:pt x="1965875" y="1074859"/>
                </a:lnTo>
                <a:lnTo>
                  <a:pt x="1134919" y="1074859"/>
                </a:lnTo>
                <a:lnTo>
                  <a:pt x="1134919" y="1906545"/>
                </a:lnTo>
                <a:lnTo>
                  <a:pt x="831675" y="1906545"/>
                </a:lnTo>
                <a:lnTo>
                  <a:pt x="831675" y="1074859"/>
                </a:lnTo>
                <a:lnTo>
                  <a:pt x="0" y="1074859"/>
                </a:lnTo>
                <a:lnTo>
                  <a:pt x="0" y="832045"/>
                </a:lnTo>
                <a:lnTo>
                  <a:pt x="831675" y="832045"/>
                </a:lnTo>
                <a:lnTo>
                  <a:pt x="831675" y="359"/>
                </a:lnTo>
              </a:path>
            </a:pathLst>
          </a:custGeom>
          <a:solidFill>
            <a:srgbClr val="FF3838"/>
          </a:solidFill>
          <a:ln w="9525" cap="flat" cmpd="sng" algn="ctr">
            <a:solidFill>
              <a:srgbClr val="FF4000"/>
            </a:solidFill>
            <a:prstDash val="solid"/>
            <a:headEnd type="none"/>
            <a:tailEnd type="none"/>
          </a:ln>
          <a:effectLst/>
        </p:spPr>
      </p:sp>
      <p:pic>
        <p:nvPicPr>
          <p:cNvPr id="8" name="그림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QP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IQdAADCBQAAVj8AAKIpAAAQAAAAJgAAAAgAAAD//////////w=="/>
              </a:ext>
            </a:extLst>
          </p:cNvPicPr>
          <p:nvPr/>
        </p:nvPicPr>
        <p:blipFill>
          <a:blip r:embed="rId4"/>
          <a:srcRect l="0" t="38440" r="0" b="0"/>
          <a:stretch>
            <a:fillRect/>
          </a:stretch>
        </p:blipFill>
        <p:spPr>
          <a:xfrm>
            <a:off x="4798060" y="935990"/>
            <a:ext cx="5497830" cy="58318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4-1. 국내 여행 로그 데이터(수도권) – 방문지 모델 설계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Line 6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CustomShape 7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0ggAAAAgAAAmAAAACAAAAP//////////"/>
              </a:ext>
            </a:extLst>
          </p:cNvSpPr>
          <p:nvPr/>
        </p:nvSpPr>
        <p:spPr>
          <a:xfrm>
            <a:off x="668655" y="887730"/>
            <a:ext cx="9320530" cy="546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방문지 데이터 중 방문지 이름과 주소, 이미지를 추출하여 모델을 설계했습니다.</a:t>
            </a:r>
            <a:r>
              <a:rPr lang="en-us" sz="1500" cap="none"/>
              <a:t> </a:t>
            </a:r>
            <a:r>
              <a:rPr lang="en-us" sz="1500" cap="none">
                <a:solidFill>
                  <a:srgbClr val="000000"/>
                </a:solidFill>
              </a:rPr>
              <a:t>이름과 주소를 동시에 무결성 검사를 통해 중복된 방문지 등록을 방지했습니다.</a:t>
            </a:r>
            <a:endParaRPr lang="en-us" sz="1500" cap="none"/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cCAADVEAAAiT8AAJM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2736215"/>
            <a:ext cx="9968230" cy="23964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4-1. 국내 여행 로그 데이터(수도권) – 여행 데이터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CwBAABpCgAAwyAAANEU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92275"/>
            <a:ext cx="5135245" cy="16916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C/v7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oAAAB5FwAABSEAADsd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3815715"/>
            <a:ext cx="5259705" cy="9359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4YAACJBQAAzz8AAL0q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0" y="899795"/>
            <a:ext cx="6340475" cy="60477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4-1. 국내 여행 로그 데이터(수도권) – 여행 모델 설계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Line 6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CustomShape 7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0wgAABAgAAAmAAAACAAAAP//////////"/>
              </a:ext>
            </a:extLst>
          </p:cNvSpPr>
          <p:nvPr/>
        </p:nvSpPr>
        <p:spPr>
          <a:xfrm>
            <a:off x="668655" y="887730"/>
            <a:ext cx="9320530" cy="546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여행 데이터에서 ID와 여행객, 여행목적, 여행기간, 이동수단 데이터와 동반자 데이터에서 동반자 수, 관계 데이터를 추출하고 해당 여행에 포함된 여러 방문지들을 연결해서 모델을 설계했습니다.</a:t>
            </a:r>
            <a:endParaRPr lang="en-us" sz="1500" cap="none"/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EKAACCDQAAqDQAABE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727835" y="2195830"/>
            <a:ext cx="6831965" cy="49676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4-1. 국내 여행 로그 데이터(수도권) – 소비 데이터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ECAADCBQAANyAAAMI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57835" y="935990"/>
            <a:ext cx="4779010" cy="1950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gCAAB9FAAATyAAAMEk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330575"/>
            <a:ext cx="4820285" cy="26441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ogAADCCwAAET8AANo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340350" y="1911350"/>
            <a:ext cx="4911725" cy="2128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4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ogAADFGwAAVj8AAGcr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340350" y="4514215"/>
            <a:ext cx="4955540" cy="25412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4-1. 국내 여행 로그 데이터(수도권) – 소비 모델 설계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Line 6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CustomShape 7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A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각 소비 내역 데이터를 카테고리화 하여 여행과 연결하고 소비 항목과 소비 금액, 세부 내용을 추출하여 소비 모델을 설계 했습니다. 이를 통해 예상 소비 금액 산출 시스템을 설계할 수 있었습니다.</a:t>
            </a:r>
            <a:endParaRPr lang="en-us" sz="1500" cap="none"/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29vY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seAADVEAAA4EAAAMI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914265" y="2736215"/>
            <a:ext cx="5631815" cy="32391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P8LAAAAAAAAAAAAAAAAAABkAAAAZAAAAAAAAAAjAAAABAAAAGQAAAAXAAAAFAAAAAAAAAAAAAAA/38AAP9/AAAAAAAACQAAAAQAAACTAEM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gBAADLDQAAJx4AAPkmAAAQAAAAJgAAAAgAAAD//////////w=="/>
              </a:ext>
            </a:extLst>
          </p:cNvPicPr>
          <p:nvPr/>
        </p:nvPicPr>
        <p:blipFill>
          <a:blip r:embed="rId3"/>
          <a:srcRect l="0" t="30710" r="0" b="0"/>
          <a:stretch>
            <a:fillRect/>
          </a:stretch>
        </p:blipFill>
        <p:spPr>
          <a:xfrm>
            <a:off x="198120" y="2242185"/>
            <a:ext cx="4703445" cy="40932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4-1. 국내 여행 로그 데이터(수도권) – 데이터 통계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CustomShape 6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pic>
        <p:nvPicPr>
          <p:cNvPr id="8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BAAAzBgAAxiAAAOUa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007745"/>
            <a:ext cx="5111750" cy="33642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BAADmGwAA4Q8AAK8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4535170"/>
            <a:ext cx="2365375" cy="2078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YRAADmGwAA4x8AALA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818130" y="4535170"/>
            <a:ext cx="2365375" cy="20789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4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UgAACKCQAATC8AAJAW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255895" y="1550670"/>
            <a:ext cx="2432685" cy="21170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5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4wAACKCQAAxj8AAJAW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7933690" y="1550670"/>
            <a:ext cx="2433320" cy="21170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그림6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YgAADxGwAATi8AAPco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5256530" y="4542155"/>
            <a:ext cx="2433320" cy="21170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그림7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OTwB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8wAADyGwAAxz8AAPgo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7934325" y="4542790"/>
            <a:ext cx="2433320" cy="21170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4-2. 관광 특화 말뭉치 데이터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cCAAA9BQAA4x8AAEo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851535"/>
            <a:ext cx="4823460" cy="6348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MDAAL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wgAABsBgAAAEAAAMMT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1043940"/>
            <a:ext cx="5184140" cy="21685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enp6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wgAAAEFQAAAEAAAFsi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3416300"/>
            <a:ext cx="5184140" cy="21685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4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e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kgAAC1IwAAyj8AAC4q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238115" y="5804535"/>
            <a:ext cx="5131435" cy="10521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4-2. 관광 특화 말뭉치 데이터 – 챗봇 모델 설계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Ⅱ. 서론</a:t>
            </a:r>
            <a:endParaRPr lang="en-us" sz="1110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6" name="CustomShape 5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Line 6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CustomShape 7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A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관광 특화 말뭉치 데이터에서 관광지명과 카테고리 태그별 속성 정보들을 추출하여 모델을 설계했습니다. 각 관광지 별 태그 및 속성 정보들을 JSON 형태로 넣고  Text형태로 저장하여 검색할 수 있도록 했습니다.</a:t>
            </a:r>
            <a:endParaRPr lang="en-us" sz="1500" cap="none"/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ACAAC7DQAAtj4AADA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232025"/>
            <a:ext cx="9798050" cy="44634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RIAACAcAAC4MAAAmikAABAgAAAmAAAACAAAAP//////////"/>
              </a:ext>
            </a:extLst>
          </p:cNvSpPr>
          <p:nvPr/>
        </p:nvSpPr>
        <p:spPr>
          <a:xfrm>
            <a:off x="2952115" y="4572000"/>
            <a:ext cx="4967605" cy="2190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2025 트렌트 코리아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시장 분석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현재 문제점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해결 방안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프로젝트 목표</a:t>
            </a:r>
            <a:endParaRPr lang="en-us" sz="2000" cap="none"/>
          </a:p>
        </p:txBody>
      </p:sp>
      <p:pic>
        <p:nvPicPr>
          <p:cNvPr id="3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JMOAAAAAAAA2wYAAAAAAABkAAAAZAAAAAAAAAAjAAAABAAAAGQAAAAXAAAAFAAAAAAAAAAAAAAA/38AAP9/AAAAAAAACQAAAAQAAAAG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BAAAAxUEAAGMQAAAQAAAAJgAAAAgAAAD//////////w=="/>
              </a:ext>
            </a:extLst>
          </p:cNvPicPr>
          <p:nvPr/>
        </p:nvPicPr>
        <p:blipFill>
          <a:blip r:embed="rId2"/>
          <a:srcRect l="0" t="37310" r="0" b="17550"/>
          <a:stretch>
            <a:fillRect/>
          </a:stretch>
        </p:blipFill>
        <p:spPr>
          <a:xfrm>
            <a:off x="0" y="635"/>
            <a:ext cx="10691495" cy="26631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Wxi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xAAAAgXAAD0LAAA9hoAAAAgAAAmAAAACAAAAP//////////"/>
              </a:ext>
            </a:extLst>
          </p:cNvSpPr>
          <p:nvPr/>
        </p:nvSpPr>
        <p:spPr>
          <a:xfrm>
            <a:off x="2628265" y="3743960"/>
            <a:ext cx="4679315" cy="63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3600" cap="none">
                <a:solidFill>
                  <a:srgbClr val="000000"/>
                </a:solidFill>
              </a:rPr>
              <a:t>Ⅰ. 개요</a:t>
            </a:r>
            <a:endParaRPr lang="en-us" sz="36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RIAACAcAAC4MAAAmikAABAgAAAmAAAACAAAAP//////////"/>
              </a:ext>
            </a:extLst>
          </p:cNvSpPr>
          <p:nvPr/>
        </p:nvSpPr>
        <p:spPr>
          <a:xfrm>
            <a:off x="2952115" y="4572000"/>
            <a:ext cx="4967605" cy="2190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여행 추천 시스템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챗봇 시스템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여행 계획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예상 소비 금액 산출 시스템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웹 화면 구성</a:t>
            </a:r>
            <a:endParaRPr lang="en-us" sz="20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xAAAAgXAAD0LAAA9hoAAAAgAAAmAAAACAAAAP//////////"/>
              </a:ext>
            </a:extLst>
          </p:cNvSpPr>
          <p:nvPr/>
        </p:nvSpPr>
        <p:spPr>
          <a:xfrm>
            <a:off x="2628265" y="3743960"/>
            <a:ext cx="4679315" cy="63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3600" cap="none">
                <a:solidFill>
                  <a:srgbClr val="000000"/>
                </a:solidFill>
              </a:rPr>
              <a:t>Ⅲ. 본론</a:t>
            </a:r>
            <a:endParaRPr lang="en-us" cap="none"/>
          </a:p>
        </p:txBody>
      </p:sp>
      <p:pic>
        <p:nvPicPr>
          <p:cNvPr id="4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BAAAAxEEAAGM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0690860" cy="26631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1. 여행 추천 시스템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1gIAADERAAApAwAAAAAAAAAAAABkAAAAZAAAAAAAAAAjAAAABAAAAGQAAAAXAAAAFAAAAAAAAAAAAAAA/38AAP9/AAAAAAAACQAAAAQAAAB7e3v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8EAACMBQAA6DoAAM8rAAAQAAAAJgAAAAgAAAD//////////w=="/>
              </a:ext>
            </a:extLst>
          </p:cNvPicPr>
          <p:nvPr/>
        </p:nvPicPr>
        <p:blipFill>
          <a:blip r:embed="rId2"/>
          <a:srcRect l="7260" t="44010" r="8090" b="0"/>
          <a:stretch>
            <a:fillRect/>
          </a:stretch>
        </p:blipFill>
        <p:spPr>
          <a:xfrm>
            <a:off x="791845" y="901700"/>
            <a:ext cx="8783955" cy="62198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1-1. 여행지 추천 시스템 – 인기 여행지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6" name="Line 5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CustomShape 6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8" name="CustomShape 7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g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모든 여행에서 방문지 방문 횟수를 기준으로 정렬하여 데이터베이스에 저장했습니다.</a:t>
            </a:r>
            <a:endParaRPr lang="en-us" sz="1500" cap="none"/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cCAAAtDQAAjCEAANk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2141855"/>
            <a:ext cx="5093335" cy="4986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khAAA+FwAAB0EAAHI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471795" y="3778250"/>
            <a:ext cx="5099050" cy="13335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1-2. 여행지 추천 시스템 – 추천 여행지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6" name="Line 5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CustomShape 6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8" name="CustomShape 7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g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유저별 방문지 추천 점수를 미리 계산하여 데이터베이스에 저장하고 높은 점수 순으로 추천합니다.</a:t>
            </a:r>
            <a:endParaRPr lang="en-us" sz="1500" cap="none"/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YBAADYDAAA+h4AAEo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" y="2087880"/>
            <a:ext cx="4747260" cy="51117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IfAACDFgAAL0EAAHI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0" y="3659505"/>
            <a:ext cx="5484495" cy="14522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1-2. 여행지 추천 시스템 – 추천 점수 계산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6" name="Line 5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CustomShape 6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wMAABEFAADcCAAAywgAABAAAAAmAAAACAAAAP//////////"/>
              </a:ext>
            </a:extLst>
          </p:cNvSpPr>
          <p:nvPr/>
        </p:nvSpPr>
        <p:spPr>
          <a:xfrm>
            <a:off x="527685" y="82359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8" name="CustomShape 7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0ggAABAgAAAmAAAACAAAAP//////////"/>
              </a:ext>
            </a:extLst>
          </p:cNvSpPr>
          <p:nvPr/>
        </p:nvSpPr>
        <p:spPr>
          <a:xfrm>
            <a:off x="668655" y="887730"/>
            <a:ext cx="9320530" cy="546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사용자의 거주, 성별, 나이 정보를 이용한 </a:t>
            </a:r>
            <a:r>
              <a:rPr lang="en-us" sz="1500" b="1" u="sng" cap="none">
                <a:solidFill>
                  <a:srgbClr val="000000"/>
                </a:solidFill>
              </a:rPr>
              <a:t>가중치</a:t>
            </a:r>
            <a:r>
              <a:rPr lang="en-us" sz="1500" cap="none">
                <a:solidFill>
                  <a:srgbClr val="000000"/>
                </a:solidFill>
              </a:rPr>
              <a:t>와 사용자 간 방문 기록과 소비 기록의 </a:t>
            </a:r>
            <a:r>
              <a:rPr lang="en-us" sz="1500" b="1" u="sng" cap="none">
                <a:solidFill>
                  <a:srgbClr val="000000"/>
                </a:solidFill>
              </a:rPr>
              <a:t>코사인 유사도</a:t>
            </a:r>
            <a:r>
              <a:rPr lang="en-us" sz="1500" cap="none">
                <a:solidFill>
                  <a:srgbClr val="000000"/>
                </a:solidFill>
              </a:rPr>
              <a:t>를 반영하여 추천 점수를 계산합니다.</a:t>
            </a:r>
            <a:endParaRPr lang="en-us" sz="1500" cap="none"/>
          </a:p>
        </p:txBody>
      </p:sp>
      <p:sp>
        <p:nvSpPr>
          <p:cNvPr id="9" name="CustomShape 8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pic>
        <p:nvPicPr>
          <p:cNvPr id="10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MLAABmDQAAjyMAAJMi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178050"/>
            <a:ext cx="3980180" cy="34423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VDwAADyI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EsLAAD7IgAAdykAANkrAAAQAAAAJgAAAAgAAAD//////////w=="/>
              </a:ext>
            </a:extLst>
          </p:cNvPicPr>
          <p:nvPr/>
        </p:nvPicPr>
        <p:blipFill>
          <a:blip r:embed="rId3"/>
          <a:srcRect l="0" t="0" r="38610" b="87190"/>
          <a:stretch>
            <a:fillRect/>
          </a:stretch>
        </p:blipFill>
        <p:spPr>
          <a:xfrm>
            <a:off x="1835785" y="5686425"/>
            <a:ext cx="4904740" cy="14414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EjAABKDQAALzQAAJMi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761355" y="2160270"/>
            <a:ext cx="2721610" cy="3460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CustomShape 9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P+XLwAe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P+XLwB/f38A7uzhA8zMzADAwP8Af39/AAAAAAAAAAAAAAAAAAAAAAAAAAAAIQAAABgAAAAUAAAAjyMAAGYNAADzLgAAcBAAABAAAAAmAAAACAAAAP//////////"/>
              </a:ext>
            </a:extLst>
          </p:cNvSpPr>
          <p:nvPr/>
        </p:nvSpPr>
        <p:spPr>
          <a:xfrm>
            <a:off x="5780405" y="2178050"/>
            <a:ext cx="1851660" cy="494030"/>
          </a:xfrm>
          <a:prstGeom prst="rect">
            <a:avLst/>
          </a:prstGeom>
          <a:noFill/>
          <a:ln w="19050" cap="flat" cmpd="sng" algn="ctr">
            <a:solidFill>
              <a:srgbClr val="FF972F"/>
            </a:solidFill>
            <a:prstDash val="solid"/>
            <a:headEnd type="none"/>
            <a:tailEnd type="none"/>
          </a:ln>
          <a:effectLst/>
        </p:spPr>
      </p:sp>
      <p:sp>
        <p:nvSpPr>
          <p:cNvPr id="14" name="CustomShape 10"/>
          <p:cNvSpPr>
            <a:extLst>
              <a:ext uri="smNativeData">
                <pr:smNativeData xmlns:pr="smNativeData" xmlns="smNativeData" val="SMDATA_15_a+w+ZxMAAAAlAAAACwAAAA0AAAAANCUAAAUOAADQNwAApSk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P+XLwBa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P+XLwB/f38A7uzhA8zMzADAwP8Af39/AAAAAAAAAAAAAAAAAAAAAAAAAAAAIQAAABgAAAAUAAAANCUAAAUOAADQNwAApSkAABAAAAAmAAAACAAAAP//////////"/>
              </a:ext>
            </a:extLst>
          </p:cNvSpPr>
          <p:nvPr/>
        </p:nvSpPr>
        <p:spPr>
          <a:xfrm>
            <a:off x="6047740" y="2279015"/>
            <a:ext cx="3025140" cy="4490720"/>
          </a:xfrm>
          <a:custGeom>
            <a:avLst/>
            <a:gdLst/>
            <a:ahLst/>
            <a:cxnLst/>
            <a:rect l="0" t="0" r="3025140" b="4490720"/>
            <a:pathLst>
              <a:path w="3025140" h="4490720">
                <a:moveTo>
                  <a:pt x="821624" y="3646297"/>
                </a:moveTo>
                <a:lnTo>
                  <a:pt x="875877" y="3636224"/>
                </a:lnTo>
                <a:lnTo>
                  <a:pt x="929608" y="3625480"/>
                </a:lnTo>
                <a:lnTo>
                  <a:pt x="983340" y="3613393"/>
                </a:lnTo>
                <a:lnTo>
                  <a:pt x="1036550" y="3600634"/>
                </a:lnTo>
                <a:lnTo>
                  <a:pt x="1089238" y="3586532"/>
                </a:lnTo>
                <a:lnTo>
                  <a:pt x="1141926" y="3571423"/>
                </a:lnTo>
                <a:lnTo>
                  <a:pt x="1193571" y="3555307"/>
                </a:lnTo>
                <a:lnTo>
                  <a:pt x="1244695" y="3538519"/>
                </a:lnTo>
                <a:lnTo>
                  <a:pt x="1295818" y="3520389"/>
                </a:lnTo>
                <a:lnTo>
                  <a:pt x="1345898" y="3501251"/>
                </a:lnTo>
                <a:lnTo>
                  <a:pt x="1395456" y="3481441"/>
                </a:lnTo>
                <a:lnTo>
                  <a:pt x="1444493" y="3460624"/>
                </a:lnTo>
                <a:lnTo>
                  <a:pt x="1492486" y="3438800"/>
                </a:lnTo>
                <a:lnTo>
                  <a:pt x="1539957" y="3415969"/>
                </a:lnTo>
                <a:lnTo>
                  <a:pt x="1586907" y="3392130"/>
                </a:lnTo>
                <a:lnTo>
                  <a:pt x="1632814" y="3367620"/>
                </a:lnTo>
                <a:lnTo>
                  <a:pt x="1678199" y="3342103"/>
                </a:lnTo>
                <a:lnTo>
                  <a:pt x="1722540" y="3315914"/>
                </a:lnTo>
                <a:lnTo>
                  <a:pt x="1765839" y="3288718"/>
                </a:lnTo>
                <a:lnTo>
                  <a:pt x="1808615" y="3260515"/>
                </a:lnTo>
                <a:lnTo>
                  <a:pt x="1850349" y="3231640"/>
                </a:lnTo>
                <a:lnTo>
                  <a:pt x="1891039" y="3202093"/>
                </a:lnTo>
                <a:lnTo>
                  <a:pt x="1931207" y="3171540"/>
                </a:lnTo>
                <a:lnTo>
                  <a:pt x="1969810" y="3140650"/>
                </a:lnTo>
                <a:lnTo>
                  <a:pt x="2007892" y="3108418"/>
                </a:lnTo>
                <a:lnTo>
                  <a:pt x="2044408" y="3075849"/>
                </a:lnTo>
                <a:lnTo>
                  <a:pt x="2080403" y="3042610"/>
                </a:lnTo>
                <a:lnTo>
                  <a:pt x="2115355" y="3008698"/>
                </a:lnTo>
                <a:lnTo>
                  <a:pt x="2148741" y="2973780"/>
                </a:lnTo>
                <a:lnTo>
                  <a:pt x="2181606" y="2938526"/>
                </a:lnTo>
                <a:lnTo>
                  <a:pt x="2212906" y="2902600"/>
                </a:lnTo>
                <a:lnTo>
                  <a:pt x="2243163" y="2866003"/>
                </a:lnTo>
                <a:lnTo>
                  <a:pt x="2271855" y="2828734"/>
                </a:lnTo>
                <a:lnTo>
                  <a:pt x="2300025" y="2791129"/>
                </a:lnTo>
                <a:lnTo>
                  <a:pt x="2326629" y="2752853"/>
                </a:lnTo>
                <a:lnTo>
                  <a:pt x="2352191" y="2714242"/>
                </a:lnTo>
                <a:lnTo>
                  <a:pt x="2376188" y="2674958"/>
                </a:lnTo>
                <a:lnTo>
                  <a:pt x="2399141" y="2635339"/>
                </a:lnTo>
                <a:lnTo>
                  <a:pt x="2421051" y="2595384"/>
                </a:lnTo>
                <a:lnTo>
                  <a:pt x="2441396" y="2554758"/>
                </a:lnTo>
                <a:lnTo>
                  <a:pt x="2460698" y="2514132"/>
                </a:lnTo>
                <a:lnTo>
                  <a:pt x="2478434" y="2472834"/>
                </a:lnTo>
                <a:lnTo>
                  <a:pt x="2494606" y="2431200"/>
                </a:lnTo>
                <a:lnTo>
                  <a:pt x="2510256" y="2389231"/>
                </a:lnTo>
                <a:lnTo>
                  <a:pt x="2523819" y="2347262"/>
                </a:lnTo>
                <a:lnTo>
                  <a:pt x="2536339" y="2304956"/>
                </a:lnTo>
                <a:lnTo>
                  <a:pt x="2547294" y="2262316"/>
                </a:lnTo>
                <a:lnTo>
                  <a:pt x="2557206" y="2219339"/>
                </a:lnTo>
                <a:lnTo>
                  <a:pt x="2565552" y="2176362"/>
                </a:lnTo>
                <a:lnTo>
                  <a:pt x="2572856" y="2133050"/>
                </a:lnTo>
                <a:lnTo>
                  <a:pt x="2578594" y="2089738"/>
                </a:lnTo>
                <a:lnTo>
                  <a:pt x="2582767" y="2046425"/>
                </a:lnTo>
                <a:lnTo>
                  <a:pt x="2585897" y="2003113"/>
                </a:lnTo>
                <a:lnTo>
                  <a:pt x="2587462" y="1959465"/>
                </a:lnTo>
                <a:lnTo>
                  <a:pt x="2587462" y="1916152"/>
                </a:lnTo>
                <a:lnTo>
                  <a:pt x="2585897" y="1872504"/>
                </a:lnTo>
                <a:lnTo>
                  <a:pt x="2583289" y="1829192"/>
                </a:lnTo>
                <a:lnTo>
                  <a:pt x="2579637" y="1785544"/>
                </a:lnTo>
                <a:lnTo>
                  <a:pt x="2573899" y="1742231"/>
                </a:lnTo>
                <a:lnTo>
                  <a:pt x="2567639" y="1699255"/>
                </a:lnTo>
                <a:lnTo>
                  <a:pt x="2559292" y="1656278"/>
                </a:lnTo>
                <a:lnTo>
                  <a:pt x="2549902" y="1613302"/>
                </a:lnTo>
                <a:lnTo>
                  <a:pt x="2538947" y="1570661"/>
                </a:lnTo>
                <a:lnTo>
                  <a:pt x="2526949" y="1528020"/>
                </a:lnTo>
                <a:lnTo>
                  <a:pt x="2513386" y="1486051"/>
                </a:lnTo>
                <a:lnTo>
                  <a:pt x="2498258" y="1444081"/>
                </a:lnTo>
                <a:lnTo>
                  <a:pt x="2482086" y="1402448"/>
                </a:lnTo>
                <a:lnTo>
                  <a:pt x="2464871" y="1361150"/>
                </a:lnTo>
                <a:lnTo>
                  <a:pt x="2445569" y="1320188"/>
                </a:lnTo>
                <a:lnTo>
                  <a:pt x="2425746" y="1279561"/>
                </a:lnTo>
                <a:lnTo>
                  <a:pt x="2404358" y="1239271"/>
                </a:lnTo>
                <a:lnTo>
                  <a:pt x="2381404" y="1199652"/>
                </a:lnTo>
                <a:lnTo>
                  <a:pt x="2357408" y="1160368"/>
                </a:lnTo>
                <a:lnTo>
                  <a:pt x="2332368" y="1121421"/>
                </a:lnTo>
                <a:lnTo>
                  <a:pt x="2306285" y="1083145"/>
                </a:lnTo>
                <a:lnTo>
                  <a:pt x="2278636" y="1045205"/>
                </a:lnTo>
                <a:lnTo>
                  <a:pt x="2249423" y="1008272"/>
                </a:lnTo>
                <a:lnTo>
                  <a:pt x="2219688" y="971339"/>
                </a:lnTo>
                <a:lnTo>
                  <a:pt x="2188388" y="935413"/>
                </a:lnTo>
                <a:lnTo>
                  <a:pt x="2156045" y="899823"/>
                </a:lnTo>
                <a:lnTo>
                  <a:pt x="2122658" y="864904"/>
                </a:lnTo>
                <a:lnTo>
                  <a:pt x="2088228" y="830993"/>
                </a:lnTo>
                <a:lnTo>
                  <a:pt x="2052755" y="797418"/>
                </a:lnTo>
                <a:lnTo>
                  <a:pt x="2016238" y="764514"/>
                </a:lnTo>
                <a:lnTo>
                  <a:pt x="1978678" y="732281"/>
                </a:lnTo>
                <a:lnTo>
                  <a:pt x="1939553" y="701056"/>
                </a:lnTo>
                <a:lnTo>
                  <a:pt x="1899907" y="670502"/>
                </a:lnTo>
                <a:lnTo>
                  <a:pt x="1859739" y="640620"/>
                </a:lnTo>
                <a:lnTo>
                  <a:pt x="1818005" y="611745"/>
                </a:lnTo>
                <a:lnTo>
                  <a:pt x="1775750" y="583542"/>
                </a:lnTo>
                <a:lnTo>
                  <a:pt x="1731930" y="556010"/>
                </a:lnTo>
                <a:lnTo>
                  <a:pt x="1688111" y="529485"/>
                </a:lnTo>
                <a:lnTo>
                  <a:pt x="1642726" y="503968"/>
                </a:lnTo>
                <a:lnTo>
                  <a:pt x="1597341" y="479122"/>
                </a:lnTo>
                <a:lnTo>
                  <a:pt x="1550391" y="455283"/>
                </a:lnTo>
                <a:lnTo>
                  <a:pt x="1502919" y="432116"/>
                </a:lnTo>
                <a:lnTo>
                  <a:pt x="1454926" y="410292"/>
                </a:lnTo>
                <a:lnTo>
                  <a:pt x="1406411" y="389140"/>
                </a:lnTo>
                <a:lnTo>
                  <a:pt x="1356853" y="368994"/>
                </a:lnTo>
                <a:lnTo>
                  <a:pt x="1306773" y="349521"/>
                </a:lnTo>
                <a:lnTo>
                  <a:pt x="1256171" y="331390"/>
                </a:lnTo>
                <a:lnTo>
                  <a:pt x="1205048" y="314266"/>
                </a:lnTo>
                <a:lnTo>
                  <a:pt x="1373024" y="0"/>
                </a:lnTo>
                <a:lnTo>
                  <a:pt x="1434059" y="20481"/>
                </a:lnTo>
                <a:lnTo>
                  <a:pt x="1494573" y="42305"/>
                </a:lnTo>
                <a:lnTo>
                  <a:pt x="1554564" y="65472"/>
                </a:lnTo>
                <a:lnTo>
                  <a:pt x="1613512" y="89311"/>
                </a:lnTo>
                <a:lnTo>
                  <a:pt x="1671939" y="114492"/>
                </a:lnTo>
                <a:lnTo>
                  <a:pt x="1729322" y="141017"/>
                </a:lnTo>
                <a:lnTo>
                  <a:pt x="1785662" y="168213"/>
                </a:lnTo>
                <a:lnTo>
                  <a:pt x="1841480" y="196752"/>
                </a:lnTo>
                <a:lnTo>
                  <a:pt x="1896255" y="226634"/>
                </a:lnTo>
                <a:lnTo>
                  <a:pt x="1949987" y="257188"/>
                </a:lnTo>
                <a:lnTo>
                  <a:pt x="2002675" y="288749"/>
                </a:lnTo>
                <a:lnTo>
                  <a:pt x="2054320" y="321317"/>
                </a:lnTo>
                <a:lnTo>
                  <a:pt x="2105443" y="355229"/>
                </a:lnTo>
                <a:lnTo>
                  <a:pt x="2155001" y="389811"/>
                </a:lnTo>
                <a:lnTo>
                  <a:pt x="2203516" y="425401"/>
                </a:lnTo>
                <a:lnTo>
                  <a:pt x="2250988" y="461999"/>
                </a:lnTo>
                <a:lnTo>
                  <a:pt x="2296895" y="499267"/>
                </a:lnTo>
                <a:lnTo>
                  <a:pt x="2341758" y="537543"/>
                </a:lnTo>
                <a:lnTo>
                  <a:pt x="2385578" y="576827"/>
                </a:lnTo>
                <a:lnTo>
                  <a:pt x="2428354" y="616782"/>
                </a:lnTo>
                <a:lnTo>
                  <a:pt x="2469566" y="657994"/>
                </a:lnTo>
                <a:lnTo>
                  <a:pt x="2509213" y="699377"/>
                </a:lnTo>
                <a:lnTo>
                  <a:pt x="2547816" y="741682"/>
                </a:lnTo>
                <a:lnTo>
                  <a:pt x="2584854" y="784659"/>
                </a:lnTo>
                <a:lnTo>
                  <a:pt x="2620849" y="828643"/>
                </a:lnTo>
                <a:lnTo>
                  <a:pt x="2655279" y="872962"/>
                </a:lnTo>
                <a:lnTo>
                  <a:pt x="2688144" y="918289"/>
                </a:lnTo>
                <a:lnTo>
                  <a:pt x="2719966" y="963952"/>
                </a:lnTo>
                <a:lnTo>
                  <a:pt x="2750222" y="1010286"/>
                </a:lnTo>
                <a:lnTo>
                  <a:pt x="2778392" y="1057292"/>
                </a:lnTo>
                <a:lnTo>
                  <a:pt x="2805519" y="1104633"/>
                </a:lnTo>
                <a:lnTo>
                  <a:pt x="2831080" y="1152646"/>
                </a:lnTo>
                <a:lnTo>
                  <a:pt x="2855077" y="1200995"/>
                </a:lnTo>
                <a:lnTo>
                  <a:pt x="2878030" y="1250015"/>
                </a:lnTo>
                <a:lnTo>
                  <a:pt x="2898897" y="1299371"/>
                </a:lnTo>
                <a:lnTo>
                  <a:pt x="2918199" y="1349063"/>
                </a:lnTo>
                <a:lnTo>
                  <a:pt x="2935935" y="1399090"/>
                </a:lnTo>
                <a:lnTo>
                  <a:pt x="2952107" y="1449453"/>
                </a:lnTo>
                <a:lnTo>
                  <a:pt x="2966713" y="1500152"/>
                </a:lnTo>
                <a:lnTo>
                  <a:pt x="2979755" y="1551187"/>
                </a:lnTo>
                <a:lnTo>
                  <a:pt x="2990710" y="1602222"/>
                </a:lnTo>
                <a:lnTo>
                  <a:pt x="3000622" y="1653592"/>
                </a:lnTo>
                <a:lnTo>
                  <a:pt x="3008968" y="1705298"/>
                </a:lnTo>
                <a:lnTo>
                  <a:pt x="3015228" y="1757005"/>
                </a:lnTo>
                <a:lnTo>
                  <a:pt x="3019923" y="1808711"/>
                </a:lnTo>
                <a:lnTo>
                  <a:pt x="3023053" y="1860753"/>
                </a:lnTo>
                <a:lnTo>
                  <a:pt x="3024618" y="1912795"/>
                </a:lnTo>
                <a:lnTo>
                  <a:pt x="3024097" y="1964837"/>
                </a:lnTo>
                <a:lnTo>
                  <a:pt x="3022532" y="2016543"/>
                </a:lnTo>
                <a:lnTo>
                  <a:pt x="3018880" y="2068585"/>
                </a:lnTo>
                <a:lnTo>
                  <a:pt x="3013663" y="2120291"/>
                </a:lnTo>
                <a:lnTo>
                  <a:pt x="3006882" y="2171998"/>
                </a:lnTo>
                <a:lnTo>
                  <a:pt x="2998535" y="2223368"/>
                </a:lnTo>
                <a:lnTo>
                  <a:pt x="2988623" y="2274739"/>
                </a:lnTo>
                <a:lnTo>
                  <a:pt x="2977147" y="2326109"/>
                </a:lnTo>
                <a:lnTo>
                  <a:pt x="2963583" y="2376808"/>
                </a:lnTo>
                <a:lnTo>
                  <a:pt x="2948455" y="2427507"/>
                </a:lnTo>
                <a:lnTo>
                  <a:pt x="2932283" y="2477870"/>
                </a:lnTo>
                <a:lnTo>
                  <a:pt x="2914025" y="2527898"/>
                </a:lnTo>
                <a:lnTo>
                  <a:pt x="2894202" y="2577589"/>
                </a:lnTo>
                <a:lnTo>
                  <a:pt x="2872814" y="2626945"/>
                </a:lnTo>
                <a:lnTo>
                  <a:pt x="2850382" y="2675630"/>
                </a:lnTo>
                <a:lnTo>
                  <a:pt x="2825864" y="2723978"/>
                </a:lnTo>
                <a:lnTo>
                  <a:pt x="2799780" y="2771656"/>
                </a:lnTo>
                <a:lnTo>
                  <a:pt x="2772132" y="2818997"/>
                </a:lnTo>
                <a:lnTo>
                  <a:pt x="2743440" y="2866003"/>
                </a:lnTo>
                <a:lnTo>
                  <a:pt x="2713184" y="2912337"/>
                </a:lnTo>
                <a:lnTo>
                  <a:pt x="2681362" y="2957664"/>
                </a:lnTo>
                <a:lnTo>
                  <a:pt x="2647976" y="3002655"/>
                </a:lnTo>
                <a:lnTo>
                  <a:pt x="2613024" y="3046975"/>
                </a:lnTo>
                <a:lnTo>
                  <a:pt x="2577029" y="3090623"/>
                </a:lnTo>
                <a:lnTo>
                  <a:pt x="2539469" y="3133599"/>
                </a:lnTo>
                <a:lnTo>
                  <a:pt x="2500344" y="3175904"/>
                </a:lnTo>
                <a:lnTo>
                  <a:pt x="2460176" y="3217202"/>
                </a:lnTo>
                <a:lnTo>
                  <a:pt x="2418964" y="3257828"/>
                </a:lnTo>
                <a:lnTo>
                  <a:pt x="2376188" y="3297783"/>
                </a:lnTo>
                <a:lnTo>
                  <a:pt x="2331846" y="3336731"/>
                </a:lnTo>
                <a:lnTo>
                  <a:pt x="2286983" y="3375007"/>
                </a:lnTo>
                <a:lnTo>
                  <a:pt x="2240555" y="3412276"/>
                </a:lnTo>
                <a:lnTo>
                  <a:pt x="2192561" y="3448537"/>
                </a:lnTo>
                <a:lnTo>
                  <a:pt x="2144046" y="3483791"/>
                </a:lnTo>
                <a:lnTo>
                  <a:pt x="2093967" y="3518374"/>
                </a:lnTo>
                <a:lnTo>
                  <a:pt x="2042843" y="3551614"/>
                </a:lnTo>
                <a:lnTo>
                  <a:pt x="1991198" y="3584182"/>
                </a:lnTo>
                <a:lnTo>
                  <a:pt x="1937988" y="3615743"/>
                </a:lnTo>
                <a:lnTo>
                  <a:pt x="1884257" y="3645961"/>
                </a:lnTo>
                <a:lnTo>
                  <a:pt x="1828960" y="3675507"/>
                </a:lnTo>
                <a:lnTo>
                  <a:pt x="1773142" y="3703711"/>
                </a:lnTo>
                <a:lnTo>
                  <a:pt x="1716280" y="3730907"/>
                </a:lnTo>
                <a:lnTo>
                  <a:pt x="1658897" y="3757096"/>
                </a:lnTo>
                <a:lnTo>
                  <a:pt x="1600471" y="3781942"/>
                </a:lnTo>
                <a:lnTo>
                  <a:pt x="1541001" y="3805780"/>
                </a:lnTo>
                <a:lnTo>
                  <a:pt x="1481531" y="3828276"/>
                </a:lnTo>
                <a:lnTo>
                  <a:pt x="1420496" y="3849764"/>
                </a:lnTo>
                <a:lnTo>
                  <a:pt x="1359461" y="3870245"/>
                </a:lnTo>
                <a:lnTo>
                  <a:pt x="1297383" y="3889383"/>
                </a:lnTo>
                <a:lnTo>
                  <a:pt x="1234783" y="3907178"/>
                </a:lnTo>
                <a:lnTo>
                  <a:pt x="1171661" y="3923966"/>
                </a:lnTo>
                <a:lnTo>
                  <a:pt x="1108018" y="3939411"/>
                </a:lnTo>
                <a:lnTo>
                  <a:pt x="1044375" y="3953848"/>
                </a:lnTo>
                <a:lnTo>
                  <a:pt x="979688" y="3966607"/>
                </a:lnTo>
                <a:lnTo>
                  <a:pt x="915002" y="3978358"/>
                </a:lnTo>
                <a:lnTo>
                  <a:pt x="1058982" y="4490384"/>
                </a:lnTo>
                <a:lnTo>
                  <a:pt x="0" y="3961235"/>
                </a:lnTo>
                <a:lnTo>
                  <a:pt x="677644" y="3134942"/>
                </a:lnTo>
                <a:lnTo>
                  <a:pt x="821624" y="3646297"/>
                </a:lnTo>
              </a:path>
            </a:pathLst>
          </a:custGeom>
          <a:noFill/>
          <a:ln w="57150" cap="flat" cmpd="sng" algn="ctr">
            <a:solidFill>
              <a:srgbClr val="FF972F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PgMAAA0FAADbCAAAxwgAABAAAAAmAAAACAAAAP//////////"/>
              </a:ext>
            </a:extLst>
          </p:cNvSpPr>
          <p:nvPr/>
        </p:nvSpPr>
        <p:spPr>
          <a:xfrm>
            <a:off x="527050" y="821055"/>
            <a:ext cx="912495" cy="60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ct val="99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500" cap="none">
                <a:solidFill>
                  <a:srgbClr val="FFFFFF"/>
                </a:solidFill>
              </a:rPr>
              <a:t>기술 스택</a:t>
            </a:r>
            <a:endParaRPr lang="en-us" sz="2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2. 챗봇 시스템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cAAO0HAABaBwAAfQI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ULAADgBAAAtDQAAEosAAAQAAAAJgAAAAgAAAD//////////w=="/>
              </a:ext>
            </a:extLst>
          </p:cNvPicPr>
          <p:nvPr/>
        </p:nvPicPr>
        <p:blipFill>
          <a:blip r:embed="rId2"/>
          <a:srcRect l="18960" t="20290" r="18820" b="6370"/>
          <a:stretch>
            <a:fillRect/>
          </a:stretch>
        </p:blipFill>
        <p:spPr>
          <a:xfrm>
            <a:off x="1943735" y="792480"/>
            <a:ext cx="6623685" cy="64071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2-1. 챗봇 시스템 – 챗봇 로직</a:t>
            </a:r>
            <a:endParaRPr lang="en-us" sz="2400" cap="none"/>
          </a:p>
        </p:txBody>
      </p:sp>
      <p:sp>
        <p:nvSpPr>
          <p:cNvPr id="3" name="CustomShape 4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4" name="Line 5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CustomShape 7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OgoAABAgAAAmAAAACAAAAP//////////"/>
              </a:ext>
            </a:extLst>
          </p:cNvSpPr>
          <p:nvPr/>
        </p:nvSpPr>
        <p:spPr>
          <a:xfrm>
            <a:off x="668655" y="887730"/>
            <a:ext cx="9320530" cy="774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자연어 처리를 위해 Python의 라이브러리 konlpy의 형태소 분석기 Okt를 사용해서 명사만 추출하여 성능테스트 시 자연어 처리가 매끄럽지 못해 PostgreSQL의 TrigramSimilarity 함수를 사용하여 유사도 검사를 통해 챗봇 시스템을 구현했습니다.</a:t>
            </a:r>
            <a:endParaRPr lang="en-us" sz="1500" cap="none"/>
          </a:p>
        </p:txBody>
      </p:sp>
      <p:sp>
        <p:nvSpPr>
          <p:cNvPr id="6" name="CustomShape 8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G4EAADTDAAApSUAAEo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2084705"/>
            <a:ext cx="5399405" cy="51149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omAACxEAAAEz8AAOAl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336030" y="2713355"/>
            <a:ext cx="3917315" cy="3443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CustomShape 9"/>
          <p:cNvSpPr>
            <a:extLst>
              <a:ext uri="smNativeData">
                <pr:smNativeData xmlns:pr="smNativeData" xmlns="smNativeData" val="SMDATA_15_a+w+ZxMAAAAlAAAACwAAAA0AAAAAdC4AAG8UAAB7OgAA2iAAAAAAAAAAAAAAAAAAAAEAAABQAAAAAAAAAAAA4D8AAAAAAADgPwAAAAAAAOA/AAAAAAAA4D8AAAAAAADgPwAAAAAAAOA/AAAAAAAA4D8AAAAAAADgPwAAAAAAAOA/AAAAAAAA4D8CAAAAjAAAAAEAAAAAAAAA/zg4AP///wgAAAAAAAAAAAAAAAAAAAAAAAAAAAAAAAAAAAAAeAAAAAEAAABAAAAAAAAAAAAAAABaAAAAAAAAAAAAAAAAAAAAAAAAAAAAAAAAAAAAAAAAAAAAAAAAAAAAAAAAAAAAAAAAAAAAAAAAAAAAAAAAAAAAAAAAAAAAAAAAAAAAFAAAADwAAAABAAAAAAAAAP9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zg4AP///wEAAAAAAAAAAAAAAAAAAAAAAAAAAAAAAAAAAAAAAAAAAP9AAAB/f38A7uzhA8zMzADAwP8Af39/AAAAAAAAAAAAAAAAAAAAAAAAAAAAIQAAABgAAAAUAAAAdC4AAG8UAAB7OgAA2iAAABAAAAAmAAAACAAAAP//////////"/>
              </a:ext>
            </a:extLst>
          </p:cNvSpPr>
          <p:nvPr/>
        </p:nvSpPr>
        <p:spPr>
          <a:xfrm rot="18899397">
            <a:off x="7519670" y="3353435"/>
            <a:ext cx="2018665" cy="1955165"/>
          </a:xfrm>
          <a:custGeom>
            <a:avLst/>
            <a:gdLst/>
            <a:ahLst/>
            <a:cxnLst/>
            <a:rect l="0" t="0" r="2018665" b="1955165"/>
            <a:pathLst>
              <a:path w="2018665" h="1955165">
                <a:moveTo>
                  <a:pt x="852805" y="359"/>
                </a:moveTo>
                <a:lnTo>
                  <a:pt x="1165140" y="359"/>
                </a:lnTo>
                <a:lnTo>
                  <a:pt x="1165140" y="852417"/>
                </a:lnTo>
                <a:lnTo>
                  <a:pt x="2018305" y="852417"/>
                </a:lnTo>
                <a:lnTo>
                  <a:pt x="2018305" y="1101668"/>
                </a:lnTo>
                <a:lnTo>
                  <a:pt x="1165140" y="1101668"/>
                </a:lnTo>
                <a:lnTo>
                  <a:pt x="1165140" y="1954445"/>
                </a:lnTo>
                <a:lnTo>
                  <a:pt x="853164" y="1954445"/>
                </a:lnTo>
                <a:lnTo>
                  <a:pt x="853164" y="1102028"/>
                </a:lnTo>
                <a:lnTo>
                  <a:pt x="0" y="1102028"/>
                </a:lnTo>
                <a:lnTo>
                  <a:pt x="0" y="852777"/>
                </a:lnTo>
                <a:lnTo>
                  <a:pt x="852805" y="852777"/>
                </a:lnTo>
                <a:lnTo>
                  <a:pt x="852805" y="359"/>
                </a:lnTo>
              </a:path>
            </a:pathLst>
          </a:custGeom>
          <a:solidFill>
            <a:srgbClr val="FF3838"/>
          </a:solidFill>
          <a:ln w="9525" cap="flat" cmpd="sng" algn="ctr">
            <a:solidFill>
              <a:srgbClr val="FF4000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3. </a:t>
            </a:r>
            <a:r>
              <a:rPr lang="en-us" sz="2400" cap="none"/>
              <a:t>여행 계획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pic>
        <p:nvPicPr>
          <p:cNvPr id="4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EwYAAO8FAABMBg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GoEAAA+DQAAIh0AACQsAAAQAAAAJgAAAAgAAAD//////////w=="/>
              </a:ext>
            </a:extLst>
          </p:cNvPicPr>
          <p:nvPr/>
        </p:nvPicPr>
        <p:blipFill>
          <a:blip r:embed="rId2"/>
          <a:srcRect l="15550" t="15190" r="16120" b="0"/>
          <a:stretch>
            <a:fillRect/>
          </a:stretch>
        </p:blipFill>
        <p:spPr>
          <a:xfrm>
            <a:off x="717550" y="2152650"/>
            <a:ext cx="4018280" cy="5022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6" name="선1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사각형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B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방문지 상세 정보를 보여주고 연관 방문지를 추천합니다. 연관 방문지는 해당 방문지와 함께 여행한 방문지 중 많은 방문을 한 곳을 추천해 줍니다. 방문 예정지에 추가한 후에 여행 계획을 하게 됩니다.</a:t>
            </a:r>
            <a:endParaRPr lang="en-us" sz="1500" cap="none">
              <a:solidFill>
                <a:srgbClr val="000000"/>
              </a:solidFill>
            </a:endParaRPr>
          </a:p>
        </p:txBody>
      </p:sp>
      <p:pic>
        <p:nvPicPr>
          <p:cNvPr id="8" name="그림2"/>
          <p:cNvPicPr>
            <a:picLocks noChangeAspect="1"/>
            <a:extLst>
              <a:ext uri="smNativeData">
                <pr:smNativeData xmlns:pr="smNativeData" xmlns="smNativeData" val="SMDATA_17_a+w+Zx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IiAAA+DQAAzD0AACQs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2152650"/>
            <a:ext cx="4425950" cy="5022850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9" name="연결선1"/>
          <p:cNvCxnSpPr>
            <a:extLst>
              <a:ext uri="smNativeData">
                <pr:smNativeData xmlns:pr="smNativeData" xmlns="smNativeData" val="SMDATA_15_a+w+ZxMAAAAlAAAADwAAAA8BAAAAkAAAAEgAAACQAAAASAAAAAAAAAAAAAAAAAAAAAEAAABQAAAAAAAAAAAA8T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BAAAAAAAAAP+AAAAiAAAAAQAAABQAAAAUAAAAFAAAAAEAAAAAAAAAZAAAAGQAAAABAAAAlgAAAJY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P+AAAB/f38A7uzhA8zMzADAwP8Af39/AAAAAAAAAAAAAAAAAAAAAAAAAAAAIQAAABgAAAAUAAAAsRwAAKgRAAD9IQAAyB8AABAAAAAmAAAACAAAAP//////////"/>
              </a:ext>
            </a:extLst>
          </p:cNvCxnSpPr>
          <p:nvPr/>
        </p:nvCxnSpPr>
        <p:spPr>
          <a:xfrm rot="16200000">
            <a:off x="3946525" y="3587750"/>
            <a:ext cx="2296160" cy="861060"/>
          </a:xfrm>
          <a:prstGeom prst="curvedConnector3">
            <a:avLst>
              <a:gd name="adj1" fmla="val 103125"/>
            </a:avLst>
          </a:prstGeom>
          <a:noFill/>
          <a:ln w="21590" cap="flat" cmpd="sng" algn="ctr">
            <a:solidFill>
              <a:srgbClr val="FF8000"/>
            </a:solidFill>
            <a:prstDash val="solid"/>
            <a:headEnd type="none"/>
            <a:tailEnd type="stealth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4. </a:t>
            </a:r>
            <a:r>
              <a:rPr lang="en-us" sz="2400" cap="none"/>
              <a:t>예상 소비 금액 산출 시스템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B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과거의 여행 상세 내역과 계획한 여행의 예상 소비 금액을 분석해서 산출합니다. 예상 방문지와 동행인원, 여행 기간 등을 기준으로 예측합니다.</a:t>
            </a:r>
            <a:endParaRPr lang="en-us" sz="1500" cap="none">
              <a:solidFill>
                <a:srgbClr val="000000"/>
              </a:solidFill>
            </a:endParaRP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ZgAAAFMGAADWCQAAlAU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UQAADNDAAAGzEAABosAAAQAAAAJgAAAAgAAAD//////////w=="/>
              </a:ext>
            </a:extLst>
          </p:cNvPicPr>
          <p:nvPr/>
        </p:nvPicPr>
        <p:blipFill>
          <a:blip r:embed="rId2"/>
          <a:srcRect l="1020" t="16190" r="25180" b="14280"/>
          <a:stretch>
            <a:fillRect/>
          </a:stretch>
        </p:blipFill>
        <p:spPr>
          <a:xfrm>
            <a:off x="2654935" y="2080895"/>
            <a:ext cx="5327650" cy="50882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5-1. </a:t>
            </a:r>
            <a:r>
              <a:rPr lang="en-us" sz="2400" cap="none"/>
              <a:t>웹 화면 구성 - 메인 페이지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pic>
        <p:nvPicPr>
          <p:cNvPr id="4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ghAAAQDQAAYj4AANo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2123440"/>
            <a:ext cx="4629150" cy="50050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4CAAAQDQAANB8AAPc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" y="2123440"/>
            <a:ext cx="4585970" cy="50234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7" name="선1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사각형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B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로그인 전후 메인 페이지입니다. 챗봇과 여행 목적별 버튼, 인기 여행지 및 로그인 시 추천 여행지를 보여줍니다.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1. 2025 트렌드 코리아</a:t>
            </a:r>
            <a:endParaRPr lang="en-us" sz="2400" cap="none"/>
          </a:p>
        </p:txBody>
      </p:sp>
      <p:sp>
        <p:nvSpPr>
          <p:cNvPr id="3" name="Line 2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Wxi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I. 개요</a:t>
            </a:r>
            <a:endParaRPr lang="en-us" sz="1110" cap="none"/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cgEAAHIBAABzAQAAiBMAAAAAAABkAAAAZAAAAAAAAAAjAAAABAAAAGQAAAAXAAAAFAAAAAAAAAAAAAAA/38AAP9/AAAAAAAACQAAAAQAAAD4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8BAACCEQAA7RUAAHMbAAAQAAAAJgAAAAgAAAD//////////w=="/>
              </a:ext>
            </a:extLst>
          </p:cNvPicPr>
          <p:nvPr/>
        </p:nvPicPr>
        <p:blipFill>
          <a:blip r:embed="rId2"/>
          <a:srcRect l="3700" t="3700" r="3710" b="50000"/>
          <a:stretch>
            <a:fillRect/>
          </a:stretch>
        </p:blipFill>
        <p:spPr>
          <a:xfrm>
            <a:off x="324485" y="2846070"/>
            <a:ext cx="3239770" cy="16160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3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kXAACCEQAA9yoAAHMb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744595" y="2846070"/>
            <a:ext cx="3239770" cy="16160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3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IsAACCEQAAAUAAAHMb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164070" y="2846070"/>
            <a:ext cx="3240405" cy="16160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Line 4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fX2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ehYAAJsOAAB6FgAALikAABAAAAAmAAAACAAAAP//////////"/>
              </a:ext>
            </a:extLst>
          </p:cNvSpPr>
          <p:nvPr/>
        </p:nvSpPr>
        <p:spPr>
          <a:xfrm>
            <a:off x="3653790" y="2374265"/>
            <a:ext cx="0" cy="4319905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Line 5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+ah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hCsAAJsOAACEKwAALikAABAAAAAmAAAACAAAAP//////////"/>
              </a:ext>
            </a:extLst>
          </p:cNvSpPr>
          <p:nvPr/>
        </p:nvSpPr>
        <p:spPr>
          <a:xfrm>
            <a:off x="7073900" y="2374265"/>
            <a:ext cx="0" cy="4319905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10" name="CustomShape 6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Wxi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/gEAAJAeAADsFQAA8yYAAAAgAAAmAAAACAAAAP//////////"/>
              </a:ext>
            </a:extLst>
          </p:cNvSpPr>
          <p:nvPr/>
        </p:nvSpPr>
        <p:spPr>
          <a:xfrm>
            <a:off x="323850" y="4968240"/>
            <a:ext cx="3239770" cy="1363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문화의 다양성</a:t>
            </a:r>
            <a:endParaRPr lang="en-us" sz="1600" cap="none"/>
          </a:p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고정관념을 버려라</a:t>
            </a:r>
            <a:endParaRPr lang="en-us" sz="1600" cap="none"/>
          </a:p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특정 트렌드나 집단에 얽매이지 않고, 자신만의 취향에 따라 자유롭게 소비</a:t>
            </a:r>
            <a:endParaRPr lang="en-us" sz="1400" cap="none"/>
          </a:p>
        </p:txBody>
      </p:sp>
      <p:sp>
        <p:nvSpPr>
          <p:cNvPr id="11" name="CustomShape 7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Wxi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NwIAAIENAABCFQAA7w8AABAgAAAmAAAACAAAAP//////////"/>
              </a:ext>
            </a:extLst>
          </p:cNvSpPr>
          <p:nvPr/>
        </p:nvSpPr>
        <p:spPr>
          <a:xfrm>
            <a:off x="360045" y="2195195"/>
            <a:ext cx="30956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b="1" cap="none">
                <a:solidFill>
                  <a:srgbClr val="3465A4"/>
                </a:solidFill>
              </a:rPr>
              <a:t>옴니보어</a:t>
            </a:r>
            <a:endParaRPr lang="en-us" sz="2000" cap="none"/>
          </a:p>
        </p:txBody>
      </p:sp>
      <p:sp>
        <p:nvSpPr>
          <p:cNvPr id="12" name="CustomShape 8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CBcAAJAeAAD2KgAAZScAAAAgAAAmAAAACAAAAP//////////"/>
              </a:ext>
            </a:extLst>
          </p:cNvSpPr>
          <p:nvPr/>
        </p:nvSpPr>
        <p:spPr>
          <a:xfrm>
            <a:off x="3743960" y="4968240"/>
            <a:ext cx="3239770" cy="1435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‘최고’보다는 ‘최적’</a:t>
            </a:r>
            <a:endParaRPr lang="en-us" sz="1600" cap="none"/>
          </a:p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모듈형 소비의 선호</a:t>
            </a:r>
            <a:endParaRPr lang="en-us" sz="1600" cap="none"/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개성을 살릴 수 있는 선택적인 추가 소비에 주목하는 경향</a:t>
            </a:r>
            <a:endParaRPr lang="en-us" sz="1400" cap="none"/>
          </a:p>
        </p:txBody>
      </p:sp>
      <p:sp>
        <p:nvSpPr>
          <p:cNvPr id="13" name="CustomShape 9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QRcAAIENAABMKgAA8A8AAAAgAAAmAAAACAAAAP//////////"/>
              </a:ext>
            </a:extLst>
          </p:cNvSpPr>
          <p:nvPr/>
        </p:nvSpPr>
        <p:spPr>
          <a:xfrm>
            <a:off x="3780155" y="2195195"/>
            <a:ext cx="3095625" cy="395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b="1" cap="none">
                <a:solidFill>
                  <a:srgbClr val="3465A4"/>
                </a:solidFill>
              </a:rPr>
              <a:t>토핑경제</a:t>
            </a:r>
            <a:endParaRPr lang="en-us" sz="2000" cap="none"/>
          </a:p>
        </p:txBody>
      </p:sp>
      <p:sp>
        <p:nvSpPr>
          <p:cNvPr id="14" name="CustomShape 10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EiwAAJEeAAAAQAAAtigAAAAgAAAmAAAACAAAAP//////////"/>
              </a:ext>
            </a:extLst>
          </p:cNvSpPr>
          <p:nvPr/>
        </p:nvSpPr>
        <p:spPr>
          <a:xfrm>
            <a:off x="7164070" y="4968875"/>
            <a:ext cx="3239770" cy="1649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사람들은 보고 만지기를 원한다</a:t>
            </a:r>
            <a:endParaRPr lang="en-us" sz="1600" cap="none"/>
          </a:p>
          <a:p>
            <a:pPr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600" b="1" cap="none"/>
              <a:t>실체와 물성이 가진 매력</a:t>
            </a:r>
            <a:endParaRPr lang="en-us" sz="1600" cap="none"/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디지털 세계가 팽창하면서 오히려 실질적인 물성을 느끼고 싶어하는 경향이 강해짐.</a:t>
            </a:r>
            <a:endParaRPr lang="en-us" sz="1400" cap="none"/>
          </a:p>
        </p:txBody>
      </p:sp>
      <p:sp>
        <p:nvSpPr>
          <p:cNvPr id="15" name="CustomShape 1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SywAAIINAABWPwAA8A8AABAgAAAmAAAACAAAAP//////////"/>
              </a:ext>
            </a:extLst>
          </p:cNvSpPr>
          <p:nvPr/>
        </p:nvSpPr>
        <p:spPr>
          <a:xfrm>
            <a:off x="7200265" y="2195830"/>
            <a:ext cx="3095625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b="1" cap="none">
                <a:solidFill>
                  <a:srgbClr val="3465A4"/>
                </a:solidFill>
              </a:rPr>
              <a:t>물성매력</a:t>
            </a:r>
            <a:endParaRPr lang="en-us" sz="2000" cap="none"/>
          </a:p>
        </p:txBody>
      </p:sp>
      <p:sp>
        <p:nvSpPr>
          <p:cNvPr id="16" name="CustomShape 1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ggAABAgAAAmAAAACAAAAP//////////"/>
              </a:ext>
            </a:extLst>
          </p:cNvSpPr>
          <p:nvPr/>
        </p:nvSpPr>
        <p:spPr>
          <a:xfrm>
            <a:off x="668020" y="885190"/>
            <a:ext cx="9321165" cy="546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2025년 트렌드코리아는 다양성과 개인 취향을 중시하는 자유로운 소비(옴니보어), 맞춤형 선택을 선호하는 모듈형 소비(토핑경제), 디지털 시대에 실체감 있는 물성을 추구하는 경향(물성매력)을 강조합니다.</a:t>
            </a:r>
            <a:endParaRPr lang="en-us" sz="1500" cap="none"/>
          </a:p>
        </p:txBody>
      </p:sp>
      <p:sp>
        <p:nvSpPr>
          <p:cNvPr id="17" name="텍스트상자1"/>
          <p:cNvSpPr txBox="1">
            <a:extLst>
              <a:ext uri="smNativeData">
                <pr:smNativeData xmlns:pr="smNativeData" xmlns="smNativeData" val="SMDATA_15_a+w+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DUC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9xQAAGgKAADNLAAAqAwAAAAgAAAmAAAACAAAAP//////////"/>
              </a:ext>
            </a:extLst>
          </p:cNvSpPr>
          <p:nvPr/>
        </p:nvSpPr>
        <p:spPr>
          <a:xfrm>
            <a:off x="3408045" y="1691640"/>
            <a:ext cx="387477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b="1" cap="none">
                <a:solidFill>
                  <a:schemeClr val="accent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2025 트렌드 코리아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5-2. </a:t>
            </a:r>
            <a:r>
              <a:rPr lang="en-us" sz="2400" cap="none"/>
              <a:t>웹 화면 구성 - 회원 관리 페이지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bAcAABAgAAAmAAAACAAAAP//////////"/>
              </a:ext>
            </a:extLst>
          </p:cNvSpPr>
          <p:nvPr/>
        </p:nvSpPr>
        <p:spPr>
          <a:xfrm>
            <a:off x="668655" y="887730"/>
            <a:ext cx="9320530" cy="318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로그인과 회원가입, 회원정보 및 정보수정 페이지 입니다.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lwwAAH0QAACHDAAACgs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oGAACJDQAAaxcAAIsaAAAQAAAAJgAAAAgAAAD//////////w=="/>
              </a:ext>
            </a:extLst>
          </p:cNvPicPr>
          <p:nvPr/>
        </p:nvPicPr>
        <p:blipFill>
          <a:blip r:embed="rId2"/>
          <a:srcRect l="32230" t="42210" r="32070" b="28260"/>
          <a:stretch>
            <a:fillRect/>
          </a:stretch>
        </p:blipFill>
        <p:spPr>
          <a:xfrm>
            <a:off x="991870" y="2200275"/>
            <a:ext cx="2814955" cy="21145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QwAAGUJAAC1DAAA/wM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YYAAAXDQAA5ykAAA4qAAAQAAAAJgAAAAgAAAD//////////w=="/>
              </a:ext>
            </a:extLst>
          </p:cNvPicPr>
          <p:nvPr/>
        </p:nvPicPr>
        <p:blipFill>
          <a:blip r:embed="rId3"/>
          <a:srcRect l="31770" t="24050" r="32530" b="10230"/>
          <a:stretch>
            <a:fillRect/>
          </a:stretch>
        </p:blipFill>
        <p:spPr>
          <a:xfrm>
            <a:off x="3996690" y="2127885"/>
            <a:ext cx="2814955" cy="47085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JwsAAFoRAAD3DQAARww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IFAAAaHQAAMxcAAL0nAAAQAAAAJgAAAAgAAAD//////////w=="/>
              </a:ext>
            </a:extLst>
          </p:cNvPicPr>
          <p:nvPr/>
        </p:nvPicPr>
        <p:blipFill>
          <a:blip r:embed="rId4"/>
          <a:srcRect l="28550" t="44420" r="35750" b="31430"/>
          <a:stretch>
            <a:fillRect/>
          </a:stretch>
        </p:blipFill>
        <p:spPr>
          <a:xfrm>
            <a:off x="956310" y="4730750"/>
            <a:ext cx="2814955" cy="1729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4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WQwAALIGAADFDAAAXw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krAAD0DAAAzzoAACQsAAAQAAAAJgAAAAgAAAD//////////w=="/>
              </a:ext>
            </a:extLst>
          </p:cNvPicPr>
          <p:nvPr/>
        </p:nvPicPr>
        <p:blipFill>
          <a:blip r:embed="rId5"/>
          <a:srcRect l="31610" t="17140" r="32690" b="950"/>
          <a:stretch>
            <a:fillRect/>
          </a:stretch>
        </p:blipFill>
        <p:spPr>
          <a:xfrm>
            <a:off x="7127875" y="2105660"/>
            <a:ext cx="2432050" cy="50698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5-3. </a:t>
            </a:r>
            <a:r>
              <a:rPr lang="en-us" sz="2400" cap="none"/>
              <a:t>웹 화면 구성 - 여행지 추천 페이지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B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인기 여행지와 추천 여행지 페이지입니다. 장고의 페이지네이터를 활용하여 인피니티 스크롤로 만들었습니다.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8CAADlDAAAfCAAAPw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2096135"/>
            <a:ext cx="4895215" cy="50539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sgAADlDAAA0T4AAOs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361305" y="2096135"/>
            <a:ext cx="4850130" cy="50431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5-4. </a:t>
            </a:r>
            <a:r>
              <a:rPr lang="en-us" sz="2400" cap="none"/>
              <a:t>웹 화면 구성 - 관광지 상세 페이지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B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관광지 상세 페이지입니다. 관광지 상세정보와 해당 여행지와 연관된 방문지를 추천해줍니다. 방문예정지에 추가 및 삭제를 통해 여행을 계획할 수 있습니다.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wDAAAADQAAKSAAAOU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13280"/>
            <a:ext cx="4732655" cy="50222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BIhAAAADQAAYj4AAOUr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375910" y="2113280"/>
            <a:ext cx="4765040" cy="50222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5-5. </a:t>
            </a:r>
            <a:r>
              <a:rPr lang="en-us" sz="2400" cap="none"/>
              <a:t>웹 화면 구성 - 여행 계획 및 상세 페이지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B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여행을 계획하고 해당 여행을 분석하여 예상 소비 금액을 산출하여 여행 계획을 도와 줍니다. 과거 자신의 여행 정보를 다시 확인할 수도 있습니다.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UCAAAMDQAAfiAAAAk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" y="2120900"/>
            <a:ext cx="4811395" cy="50374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msmT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sgAAAMDQAAPT4AACQs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351145" y="2120900"/>
            <a:ext cx="4766310" cy="50546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5-6. </a:t>
            </a:r>
            <a:r>
              <a:rPr lang="en-us" sz="2400" cap="none"/>
              <a:t>웹 화면 구성 - 챗봇 페이지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LQMAABzPwAAtAwAABAAAAAmAAAACAAAAP//////////"/>
              </a:ext>
            </a:extLst>
          </p:cNvSpPr>
          <p:nvPr/>
        </p:nvSpPr>
        <p:spPr>
          <a:xfrm>
            <a:off x="346075" y="2065020"/>
            <a:ext cx="9968230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B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사용자가 원하는 여행지를 추천해 줍니다. 관광지 이름을 직접 적으면 해당 관광지의 상세 정보 및 홈페이지나 SNS 주소를 링크로 제공합니다. 관광지의 특정 정보에 대한 질문에는 해당 정보만 제공합니다.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4OAADcDAAAfTEAACQ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315210" y="2090420"/>
            <a:ext cx="5729605" cy="5085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5-7. </a:t>
            </a:r>
            <a:r>
              <a:rPr lang="en-us" sz="2400" cap="none"/>
              <a:t>웹 화면 구성 - 관리자 페이지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Ⅲ. 본론</a:t>
            </a:r>
            <a:endParaRPr lang="en-us" sz="1110" cap="none"/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선1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QIAAFAMAABxQgAA5gwAABAAAAAmAAAACAAAAP//////////"/>
              </a:ext>
            </a:extLst>
          </p:cNvSpPr>
          <p:nvPr/>
        </p:nvSpPr>
        <p:spPr>
          <a:xfrm>
            <a:off x="346075" y="2001520"/>
            <a:ext cx="10454640" cy="9525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사각형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1AgAABAgAAAmAAAACAAAAP//////////"/>
              </a:ext>
            </a:extLst>
          </p:cNvSpPr>
          <p:nvPr/>
        </p:nvSpPr>
        <p:spPr>
          <a:xfrm>
            <a:off x="668655" y="887730"/>
            <a:ext cx="9320530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관리자 페이지는 해당 사이트의 백엔드 시스템을 관리 합니다. 주요 기능으로는 고객데이터와 관광지 및 여행, 소비 데이터 등을 관리할 수 있습니다. 이를 통해 효과적으로 서비스를 운영하고 관리할 수 있습니다.</a:t>
            </a:r>
          </a:p>
        </p:txBody>
      </p:sp>
      <p:pic>
        <p:nvPicPr>
          <p:cNvPr id="7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4Mw8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ECAACoDAAAch8AABks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57835" y="2057400"/>
            <a:ext cx="4653915" cy="51111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cgAACoDAAACi8AAEAc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338445" y="2057400"/>
            <a:ext cx="2308225" cy="2534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AvAACoDAAAIz4AAEAc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792720" y="2057400"/>
            <a:ext cx="2308225" cy="2534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4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cgAAB/HAAACi8AABcs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338445" y="4632325"/>
            <a:ext cx="2308225" cy="2534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5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AvAAB/HAAAIz4AABcs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7792720" y="4632325"/>
            <a:ext cx="2308225" cy="25349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PhIy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RIAACAcAAC4MAAA1yYAABAgAAAmAAAACAAAAP//////////"/>
              </a:ext>
            </a:extLst>
          </p:cNvSpPr>
          <p:nvPr/>
        </p:nvSpPr>
        <p:spPr>
          <a:xfrm>
            <a:off x="2952115" y="4572000"/>
            <a:ext cx="4967605" cy="1741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좋았던 점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어려웠던 점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시도할 점</a:t>
            </a:r>
            <a:endParaRPr lang="en-us" sz="2000" cap="none"/>
          </a:p>
          <a:p>
            <a:pPr marL="215900" indent="-215900">
              <a:lnSpc>
                <a:spcPct val="100000"/>
              </a:lnSpc>
              <a:spcBef>
                <a:spcPts val="565"/>
              </a:spcBef>
              <a:spcAft>
                <a:spcPts val="565"/>
              </a:spcAft>
              <a:buClr>
                <a:srgbClr val="000000"/>
              </a:buClr>
              <a:buFont typeface="StarSymbol" pitchFamily="0" charset="0"/>
              <a:buAutoNum type="arabicPlain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 결론</a:t>
            </a:r>
            <a:endParaRPr lang="en-us" sz="20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doeP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xAAAAgXAAD0LAAA9hoAAAAgAAAmAAAACAAAAP//////////"/>
              </a:ext>
            </a:extLst>
          </p:cNvSpPr>
          <p:nvPr/>
        </p:nvSpPr>
        <p:spPr>
          <a:xfrm>
            <a:off x="2628265" y="3743960"/>
            <a:ext cx="4679315" cy="63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3600" cap="none">
                <a:solidFill>
                  <a:srgbClr val="000000"/>
                </a:solidFill>
              </a:rPr>
              <a:t>Ⅳ. 결론</a:t>
            </a:r>
            <a:endParaRPr lang="en-us" cap="none"/>
          </a:p>
        </p:txBody>
      </p:sp>
      <p:pic>
        <p:nvPicPr>
          <p:cNvPr id="4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BAAAAxUEAAGM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0691495" cy="26631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1. </a:t>
            </a:r>
            <a:r>
              <a:rPr lang="en-us" sz="2400" cap="none"/>
              <a:t>좋았던 점(Keep)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Ⅳ. 본론</a:t>
            </a:r>
            <a:endParaRPr lang="en-us" sz="1110" cap="none"/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n////8kLAACVAAAABgw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oZAABHBQAAAUAAABIWAAAQAAAAJgAAAAgAAAD//////////w=="/>
              </a:ext>
            </a:extLst>
          </p:cNvPicPr>
          <p:nvPr/>
        </p:nvPicPr>
        <p:blipFill>
          <a:blip r:embed="rId2"/>
          <a:srcRect l="-970" t="30170" r="1490" b="30780"/>
          <a:stretch>
            <a:fillRect/>
          </a:stretch>
        </p:blipFill>
        <p:spPr>
          <a:xfrm>
            <a:off x="4161790" y="857885"/>
            <a:ext cx="6242685" cy="27298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사각형2"/>
          <p:cNvSpPr>
            <a:extLst>
              <a:ext uri="smNativeData">
                <pr:smNativeData xmlns:pr="smNativeData" xmlns="smNativeData" val="SMDATA_15_a+w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QMAAC4GAABfGwAAcggAAAAAAAAmAAAACAAAAP//////////"/>
              </a:ext>
            </a:extLst>
          </p:cNvSpPr>
          <p:nvPr/>
        </p:nvSpPr>
        <p:spPr>
          <a:xfrm>
            <a:off x="582295" y="1004570"/>
            <a:ext cx="386715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solidFill>
                  <a:srgbClr val="12762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/>
              <a:t>1. 성능 향상</a:t>
            </a:r>
            <a:endParaRPr lang="en-us" sz="2800" cap="none"/>
          </a:p>
        </p:txBody>
      </p:sp>
      <p:sp>
        <p:nvSpPr>
          <p:cNvPr id="7" name="사각형3"/>
          <p:cNvSpPr>
            <a:extLst>
              <a:ext uri="smNativeData">
                <pr:smNativeData xmlns:pr="smNativeData" xmlns="smNativeData" val="SMDATA_15_a+w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2AMAAHcYAABKGgAAdBsAAAAAAAAmAAAACAAAAP//////////"/>
              </a:ext>
            </a:extLst>
          </p:cNvSpPr>
          <p:nvPr/>
        </p:nvSpPr>
        <p:spPr>
          <a:xfrm>
            <a:off x="624840" y="3977005"/>
            <a:ext cx="3648710" cy="485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solidFill>
                  <a:srgbClr val="12762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/>
              <a:t>2. 시스템 개선 효과</a:t>
            </a:r>
            <a:endParaRPr lang="en-us" sz="2800" cap="none"/>
          </a:p>
        </p:txBody>
      </p:sp>
      <p:sp>
        <p:nvSpPr>
          <p:cNvPr id="8" name="사각형4"/>
          <p:cNvSpPr>
            <a:extLst>
              <a:ext uri="smNativeData">
                <pr:smNativeData xmlns:pr="smNativeData" xmlns="smNativeData" val="SMDATA_15_a+w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ERkAANYXAAB9LAAA7ykAAAAAAAAmAAAACAAAAP//////////"/>
              </a:ext>
            </a:extLst>
          </p:cNvSpPr>
          <p:nvPr/>
        </p:nvSpPr>
        <p:spPr>
          <a:xfrm>
            <a:off x="4074795" y="3874770"/>
            <a:ext cx="3157220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b="1" cap="none"/>
              <a:t>데이터 처리 최적화</a:t>
            </a:r>
            <a:endParaRPr lang="en-us" sz="2000" b="1" cap="none"/>
          </a:p>
          <a:p>
            <a:pPr marL="215900" indent="-215900">
              <a:lnSpc>
                <a:spcPct val="2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사전 계산으로 실시간 부하 감소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업데이트로 데이터 최신성 유지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효율적인 캐시 활용</a:t>
            </a:r>
            <a:endParaRPr lang="en-us" sz="1400" cap="none"/>
          </a:p>
        </p:txBody>
      </p:sp>
      <p:sp>
        <p:nvSpPr>
          <p:cNvPr id="9" name="AutoShape1"/>
          <p:cNvSpPr>
            <a:extLst>
              <a:ext uri="smNativeData">
                <pr:smNativeData xmlns:pr="smNativeData" xmlns="smNativeData" val="SMDATA_15_a+w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FS0AAO4XAAByQAAAByoAAAAAAAAmAAAACAAAAP//////////"/>
              </a:ext>
            </a:extLst>
          </p:cNvSpPr>
          <p:nvPr/>
        </p:nvSpPr>
        <p:spPr>
          <a:xfrm>
            <a:off x="7328535" y="3890010"/>
            <a:ext cx="3147695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8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운영 효율성</a:t>
            </a:r>
            <a:endParaRPr lang="en-us" sz="800" b="0" cap="none"/>
          </a:p>
          <a:p>
            <a:pPr marL="215900" indent="-215900">
              <a:lnSpc>
                <a:spcPct val="2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유지보수 용이성 증가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모니터링 시스템 체계화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리소스 사용 효율화</a:t>
            </a:r>
            <a:endParaRPr lang="en-us" sz="14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2. </a:t>
            </a:r>
            <a:r>
              <a:rPr lang="en-us" sz="2400" cap="none"/>
              <a:t>어려웠던 점(Problem)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Ⅳ. 본론</a:t>
            </a:r>
            <a:endParaRPr lang="en-us" sz="1110" cap="none"/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사각형2"/>
          <p:cNvSpPr>
            <a:extLst>
              <a:ext uri="smNativeData">
                <pr:smNativeData xmlns:pr="smNativeData" xmlns="smNativeData" val="SMDATA_15_a+w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QMAAC4GAABfGwAAcggAAAAAAAAmAAAACAAAAP//////////"/>
              </a:ext>
            </a:extLst>
          </p:cNvSpPr>
          <p:nvPr/>
        </p:nvSpPr>
        <p:spPr>
          <a:xfrm>
            <a:off x="582295" y="1004570"/>
            <a:ext cx="386715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/>
              <a:t>1. 기술적 과제</a:t>
            </a:r>
            <a:endParaRPr lang="en-us" sz="2800" cap="none"/>
          </a:p>
        </p:txBody>
      </p:sp>
      <p:sp>
        <p:nvSpPr>
          <p:cNvPr id="6" name="사각형3"/>
          <p:cNvSpPr>
            <a:extLst>
              <a:ext uri="smNativeData">
                <pr:smNativeData xmlns:pr="smNativeData" xmlns="smNativeData" val="SMDATA_15_a+w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2AMAAHcYAABKGgAAdBsAAAAAAAAmAAAACAAAAP//////////"/>
              </a:ext>
            </a:extLst>
          </p:cNvSpPr>
          <p:nvPr/>
        </p:nvSpPr>
        <p:spPr>
          <a:xfrm>
            <a:off x="624840" y="3977005"/>
            <a:ext cx="3648710" cy="485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/>
              <a:t>2. 구체적 어려움</a:t>
            </a:r>
            <a:endParaRPr lang="en-us" sz="2800" cap="none"/>
          </a:p>
        </p:txBody>
      </p:sp>
      <p:sp>
        <p:nvSpPr>
          <p:cNvPr id="7" name="사각형4"/>
          <p:cNvSpPr>
            <a:extLst>
              <a:ext uri="smNativeData">
                <pr:smNativeData xmlns:pr="smNativeData" xmlns="smNativeData" val="SMDATA_15_a+w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ERkAANYXAAB9LAAA7ykAABAAAAAmAAAACAAAAP//////////"/>
              </a:ext>
            </a:extLst>
          </p:cNvSpPr>
          <p:nvPr/>
        </p:nvSpPr>
        <p:spPr>
          <a:xfrm>
            <a:off x="4074795" y="3874770"/>
            <a:ext cx="3157220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b="1" cap="none"/>
              <a:t>데이터 처리</a:t>
            </a:r>
            <a:endParaRPr lang="en-us" sz="2000" b="1" cap="none"/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대용량 데이터 전처리 시간</a:t>
            </a:r>
            <a:endParaRPr lang="en-us" sz="1400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실시간/ 배치 처리 균형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데이터 정합성 유지</a:t>
            </a:r>
            <a:endParaRPr lang="en-us" sz="1400" cap="none"/>
          </a:p>
        </p:txBody>
      </p:sp>
      <p:sp>
        <p:nvSpPr>
          <p:cNvPr id="8" name="AutoShape1"/>
          <p:cNvSpPr>
            <a:extLst>
              <a:ext uri="smNativeData">
                <pr:smNativeData xmlns:pr="smNativeData" xmlns="smNativeData" val="SMDATA_15_a+w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FS0AAO4XAAByQAAAByoAABAAAAAmAAAACAAAAP//////////"/>
              </a:ext>
            </a:extLst>
          </p:cNvSpPr>
          <p:nvPr/>
        </p:nvSpPr>
        <p:spPr>
          <a:xfrm>
            <a:off x="7328535" y="3890010"/>
            <a:ext cx="3147695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8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운영 관리</a:t>
            </a:r>
            <a:endParaRPr lang="en-us" sz="2000" cap="none"/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초기 튜닝 작업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성능 모니터링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장애 예방</a:t>
            </a:r>
          </a:p>
        </p:txBody>
      </p:sp>
      <p:pic>
        <p:nvPicPr>
          <p:cNvPr id="9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IoPAAAAAAAAtw8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4WAABMBQAAFEAAAKEVAAAQAAAAJgAAAAgAAAD//////////w=="/>
              </a:ext>
            </a:extLst>
          </p:cNvPicPr>
          <p:nvPr/>
        </p:nvPicPr>
        <p:blipFill>
          <a:blip r:embed="rId2"/>
          <a:srcRect l="0" t="39780" r="0" b="40230"/>
          <a:stretch>
            <a:fillRect/>
          </a:stretch>
        </p:blipFill>
        <p:spPr>
          <a:xfrm>
            <a:off x="3636010" y="861060"/>
            <a:ext cx="6780530" cy="26549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3. </a:t>
            </a:r>
            <a:r>
              <a:rPr lang="en-us" sz="2400" cap="none"/>
              <a:t>시도할 점(Try)</a:t>
            </a:r>
            <a:endParaRPr lang="en-us" sz="2400" cap="none"/>
          </a:p>
        </p:txBody>
      </p:sp>
      <p:sp>
        <p:nvSpPr>
          <p:cNvPr id="3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Ⅳ. 본론</a:t>
            </a:r>
            <a:endParaRPr lang="en-us" sz="1110" cap="none"/>
          </a:p>
        </p:txBody>
      </p:sp>
      <p:sp>
        <p:nvSpPr>
          <p:cNvPr id="4" name="사각형1"/>
          <p:cNvSpPr>
            <a:extLst>
              <a:ext uri="smNativeData">
                <pr:smNativeData xmlns:pr="smNativeData" xmlns="smNativeData" val="SMDATA_15_a+w+Z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QQAAHYFAABzPQAAawcAABAAAAAmAAAACAAAAP//////////"/>
              </a:ext>
            </a:extLst>
          </p:cNvSpPr>
          <p:nvPr/>
        </p:nvSpPr>
        <p:spPr>
          <a:xfrm>
            <a:off x="668655" y="887730"/>
            <a:ext cx="9320530" cy="318135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5" name="사각형2"/>
          <p:cNvSpPr>
            <a:extLst>
              <a:ext uri="smNativeData">
                <pr:smNativeData xmlns:pr="smNativeData" xmlns="smNativeData" val="SMDATA_15_a+w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QMAAC4GAABfGwAAcggAAAAAAAAmAAAACAAAAP//////////"/>
              </a:ext>
            </a:extLst>
          </p:cNvSpPr>
          <p:nvPr/>
        </p:nvSpPr>
        <p:spPr>
          <a:xfrm>
            <a:off x="582295" y="1004570"/>
            <a:ext cx="386715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solidFill>
                  <a:schemeClr val="accent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/>
              <a:t>1. 기술 개선 계획</a:t>
            </a:r>
            <a:endParaRPr lang="en-us" sz="2800" cap="none"/>
          </a:p>
        </p:txBody>
      </p:sp>
      <p:sp>
        <p:nvSpPr>
          <p:cNvPr id="6" name="사각형3"/>
          <p:cNvSpPr>
            <a:extLst>
              <a:ext uri="smNativeData">
                <pr:smNativeData xmlns:pr="smNativeData" xmlns="smNativeData" val="SMDATA_15_a+w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2AMAAHcYAABKGgAAdBsAAAAAAAAmAAAACAAAAP//////////"/>
              </a:ext>
            </a:extLst>
          </p:cNvSpPr>
          <p:nvPr/>
        </p:nvSpPr>
        <p:spPr>
          <a:xfrm>
            <a:off x="624840" y="3977005"/>
            <a:ext cx="3648710" cy="485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solidFill>
                  <a:schemeClr val="accent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800" cap="none"/>
              <a:t>2. 구체적 계획</a:t>
            </a:r>
            <a:endParaRPr lang="en-us" sz="2800" cap="none"/>
          </a:p>
        </p:txBody>
      </p:sp>
      <p:sp>
        <p:nvSpPr>
          <p:cNvPr id="7" name="사각형4"/>
          <p:cNvSpPr>
            <a:extLst>
              <a:ext uri="smNativeData">
                <pr:smNativeData xmlns:pr="smNativeData" xmlns="smNativeData" val="SMDATA_15_a+w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ERkAANYXAAB9LAAA7ykAABAAAAAmAAAACAAAAP//////////"/>
              </a:ext>
            </a:extLst>
          </p:cNvSpPr>
          <p:nvPr/>
        </p:nvSpPr>
        <p:spPr>
          <a:xfrm>
            <a:off x="4074795" y="3874770"/>
            <a:ext cx="3157220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20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알고리즘 고도화</a:t>
            </a: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머신러닝 모델 통합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실시간 피드백 반영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컨텍스트 기반 추천</a:t>
            </a:r>
          </a:p>
        </p:txBody>
      </p:sp>
      <p:sp>
        <p:nvSpPr>
          <p:cNvPr id="8" name="AutoShape1"/>
          <p:cNvSpPr>
            <a:extLst>
              <a:ext uri="smNativeData">
                <pr:smNativeData xmlns:pr="smNativeData" xmlns="smNativeData" val="SMDATA_15_a+w+ZxMAAAAlAAAAZQAAAA0AAAAAjgAAAEcAAACOAAAARwAAAAAAAAAA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CgAAAAo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FS0AAO4XAAByQAAAByoAABAAAAAmAAAACAAAAP//////////"/>
              </a:ext>
            </a:extLst>
          </p:cNvSpPr>
          <p:nvPr/>
        </p:nvSpPr>
        <p:spPr>
          <a:xfrm>
            <a:off x="7328535" y="3890010"/>
            <a:ext cx="3147695" cy="2941955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35921" dir="2700000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t"/>
          <a:lstStyle/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sz="8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</a:p>
          <a:p>
            <a:pPr algn="ctr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lang="en-us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000" cap="none"/>
              <a:t>운영 고도화</a:t>
            </a:r>
            <a:endParaRPr lang="en-us" sz="2000" cap="none"/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 sz="8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endParaRPr lang="en-us" cap="none"/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DevOps 체계 구축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자동화된 성능 테스트</a:t>
            </a:r>
          </a:p>
          <a:p>
            <a:pPr marL="215900" indent="-2159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630"/>
              <a:buFont typeface="Wingdings" pitchFamily="0" charset="2"/>
              <a:buChar char=""/>
              <a:defRPr lang="en-us" sz="14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장애 예방 시스템</a:t>
            </a:r>
          </a:p>
        </p:txBody>
      </p:sp>
      <p:pic>
        <p:nvPicPr>
          <p:cNvPr id="9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LAEAAIEOAAD5AAAA4w4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KEVAAC9BQAAckAAAIMWAAAQAAAAJgAAAAgAAAD//////////w=="/>
              </a:ext>
            </a:extLst>
          </p:cNvPicPr>
          <p:nvPr/>
        </p:nvPicPr>
        <p:blipFill>
          <a:blip r:embed="rId2"/>
          <a:srcRect l="3000" t="37130" r="2490" b="38110"/>
          <a:stretch>
            <a:fillRect/>
          </a:stretch>
        </p:blipFill>
        <p:spPr>
          <a:xfrm>
            <a:off x="3515995" y="932815"/>
            <a:ext cx="6960235" cy="27266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ggAABAgAAAmAAAACAAAAP//////////"/>
              </a:ext>
            </a:extLst>
          </p:cNvSpPr>
          <p:nvPr/>
        </p:nvSpPr>
        <p:spPr>
          <a:xfrm>
            <a:off x="668020" y="885190"/>
            <a:ext cx="9321165" cy="546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여행 업계가 챗 GPT를 활용한 인공지능 기능을 플랫폼 내 접목하여 고객 맞춤형 상품 추천 및 고객서비스를 확대하고 있습니다.</a:t>
            </a:r>
            <a:endParaRPr lang="en-us" sz="15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2-1. 시장 분석 - 여행 업계 현황</a:t>
            </a:r>
            <a:endParaRPr lang="en-us" sz="2400" cap="none">
              <a:solidFill>
                <a:srgbClr val="000000"/>
              </a:solidFill>
            </a:endParaRPr>
          </a:p>
        </p:txBody>
      </p:sp>
      <p:sp>
        <p:nvSpPr>
          <p:cNvPr id="4" name="Line 3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I. 개요</a:t>
            </a:r>
            <a:endParaRPr lang="en-us" sz="1110" cap="none"/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+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MYBAAD0DQAAxz8AAC8r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" y="2268220"/>
            <a:ext cx="10079355" cy="47517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텍스트상자1"/>
          <p:cNvSpPr txBox="1">
            <a:extLst>
              <a:ext uri="smNativeData">
                <pr:smNativeData xmlns:pr="smNativeData" xmlns="smNativeData" val="SMDATA_15_a+w+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DUC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9xQAAGgKAADNLAAAqAwAAAAgAAAmAAAACAAAAP//////////"/>
              </a:ext>
            </a:extLst>
          </p:cNvSpPr>
          <p:nvPr/>
        </p:nvSpPr>
        <p:spPr>
          <a:xfrm>
            <a:off x="3408045" y="1691640"/>
            <a:ext cx="387477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b="1" cap="none">
                <a:solidFill>
                  <a:schemeClr val="accent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여행 업계 별 인공지능 현황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상자1"/>
          <p:cNvSpPr>
            <a:extLst>
              <a:ext uri="smNativeData">
                <pr:smNativeData xmlns:pr="smNativeData" xmlns="smNativeData" val="SMDATA_15_a+w+ZxMAAAAlAAAAZQAAAA8BAAAAkAAAAEgAAACQAAAASAAAAAAAAAAAAAAAAAAAAAEAAABQAAAAKFFCmimCuD8AAAAAAADgPwAAAAAAAOA/AAAAAAAA4D8AAAAAAADgPwAAAAAAAOA/AAAAAAAA4D8AAAAAAADgPwAAAAAAAOA/AAAAAAAA4D8CAAAAjAAAAAAAAAAAAAAA9/bxSv///wgAAAAAAAAAAAAAAAAAAAAAAAAAAAAAAAAAAAAAZAAAAAEAAABAAAAAAAAAAGQAAABaAAAAAAAAAAAAAAAAAAAAAAAAAAAAAAAAAAAAAAAAAAAAAAAAAAAAAAAAAAAAAAAAAAAAAAAAAAAAAAAAAAAAAAAAAAAAAAAAAAAAFAAAADwAAAAAAAAAAAAAAJmZmQAAAAAAAQAAAAAAAAAAAAAAAAAAAAAAAAAAAAAAZAAAAGQAAAAAAAAAZAAAAGQAAAAVAAAAYAAAAAAAAAAAAAAADwAAACADAAAAAAAAAAAAAAEAAACgMgAAVgcAAKr4//8BAAAAf39/AAEAAABkAAAAAAAAABQAAABAHwAAAAAAACYAAAAAAAAAwOD//wAAAAAmAAAAZAAAABYAAABMAAAAAAAAAAAAAAAEAAAAAAAAAAEAAADAwMAAMgAAAI0AAADCAAAAZAAAAGQAAAAAAAAAzMzMAAAAAABQAAAAUAAAAGQAAABkAAAAAAAAABcAAAAUAAAAAAAAAKEVAAD/fwAA/38AAAAAAAAJAAAABAAAABU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JmZmQB/f38AwMDAAMzMzADAwP8Af39/AAAAAAAAAAAAAAAAAAAAAAAAAAAAIQAAABgAAAAUAAAAFwMAAIYGAACDFgAAQBwAAAAAAAAmAAAACAAAAP//////////"/>
              </a:ext>
            </a:extLst>
          </p:cNvSpPr>
          <p:nvPr/>
        </p:nvSpPr>
        <p:spPr>
          <a:xfrm>
            <a:off x="502285" y="1060450"/>
            <a:ext cx="3157220" cy="3531870"/>
          </a:xfrm>
          <a:prstGeom prst="roundRect">
            <a:avLst>
              <a:gd name="adj" fmla="val 4787"/>
            </a:avLst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lnSpc>
                <a:spcPct val="100000"/>
              </a:lnSpc>
              <a:defRPr sz="4000" b="1" cap="none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Keep</a:t>
            </a:r>
          </a:p>
          <a:p>
            <a:pPr algn="ctr">
              <a:lnSpc>
                <a:spcPct val="150000"/>
              </a:lnSpc>
              <a:defRPr b="1" cap="none">
                <a:solidFill>
                  <a:schemeClr val="tx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sz="2400" cap="none"/>
              <a:t>좋았던 점</a:t>
            </a:r>
            <a:endParaRPr sz="2400" cap="none"/>
          </a:p>
        </p:txBody>
      </p:sp>
      <p:sp>
        <p:nvSpPr>
          <p:cNvPr id="3" name="CustomShape 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4. </a:t>
            </a:r>
            <a:r>
              <a:rPr lang="en-us" sz="2400" cap="none"/>
              <a:t>결론</a:t>
            </a:r>
            <a:endParaRPr lang="en-us" sz="2400" cap="none"/>
          </a:p>
        </p:txBody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Ⅳ. 본론</a:t>
            </a:r>
            <a:endParaRPr lang="en-us" sz="1110" cap="none"/>
          </a:p>
        </p:txBody>
      </p:sp>
      <p:sp>
        <p:nvSpPr>
          <p:cNvPr id="5" name="AutoShape1"/>
          <p:cNvSpPr>
            <a:extLst>
              <a:ext uri="smNativeData">
                <pr:smNativeData xmlns:pr="smNativeData" xmlns="smNativeData" val="SMDATA_15_a+w+ZxMAAAAlAAAAZQAAAA0AAAAAjgAAAEcAAACOAAAARwAAAAAAAAABAAAAAAAAAAEAAABQAAAAdOp1Oo7Cxz8AAAAAAADgPwAAAAAAAOA/AAAAAAAA4D8AAAAAAADgPwAAAAAAAOA/AAAAAAAA4D8AAAAAAADgPwAAAAAAAOA/AAAAAAAA4D8CAAAAjAAAAAEAAAAAAAAA8/LrAP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JsAAAB7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/LrAP///wEAAAAAAAAAAAAAAAAAAAAAAAAAAAAAAAAAAAAAAAAAAH9/fwB/f38ATU1NAMzMzADAwP8Af39/AAAAAAAAAAAAAAAAAAAAAAAAAAAAIQAAABgAAAAUAAAAiAMAALoOAACxFQAA6BoAABAAAAAmAAAACAAAAP//////////"/>
              </a:ext>
            </a:extLst>
          </p:cNvSpPr>
          <p:nvPr/>
        </p:nvSpPr>
        <p:spPr>
          <a:xfrm>
            <a:off x="574040" y="2393950"/>
            <a:ext cx="2952115" cy="1979930"/>
          </a:xfrm>
          <a:prstGeom prst="roundRect">
            <a:avLst>
              <a:gd name="adj" fmla="val 9281"/>
            </a:avLst>
          </a:prstGeom>
          <a:solidFill>
            <a:srgbClr val="F3F2EB"/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125650" dir="2306022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ctr"/>
          <a:lstStyle/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응답 속도 개선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서버 부하 감소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추천 정확도 향상</a:t>
            </a:r>
          </a:p>
        </p:txBody>
      </p:sp>
      <p:sp>
        <p:nvSpPr>
          <p:cNvPr id="6" name="텍스트상자2"/>
          <p:cNvSpPr txBox="1">
            <a:extLst>
              <a:ext uri="smNativeData">
                <pr:smNativeData xmlns:pr="smNativeData" xmlns="smNativeData" val="SMDATA_15_a+w+ZxMAAAAlAAAAEgAAAA8BAAAAkAAAAEgAAACQAAAASAAAAAAAAAAAAAAAAAAAAAEAAABQAAAAAAAAAAAA4D8AAAAAAADgPwAAAAAAAOA/AAAAAAAA4D8AAAAAAADgPwAAAAAAAOA/AAAAAAAA4D8AAAAAAADgPwAAAAAAAOA/AAAAAAAA4D8CAAAAjAAAAAAAAAADAAAAe6DOAP///wgAAAAAAAAAAAAAAAAAAAAAAAAAAAAAAAAAAAAAZAAAAAEAAABAAAAAAAAAAGQ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KEV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6DOAP///wEAAAAAAAAAAAAAAAAAAAAAAAAAAAAAAAAAAAAAAAAAAAAAAAJ/f38A7uzhA8zMzADAwP8Af39/AAAAAAAAAAAAAAAAAAAAAAAAAAAAIQAAABgAAAAUAAAA6RYAAIYGAABVKgAAQBwAAAAAAAAmAAAACAAAAP//////////"/>
              </a:ext>
            </a:extLst>
          </p:cNvSpPr>
          <p:nvPr/>
        </p:nvSpPr>
        <p:spPr>
          <a:xfrm>
            <a:off x="3724275" y="1060450"/>
            <a:ext cx="3157220" cy="3531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lnSpc>
                <a:spcPct val="100000"/>
              </a:lnSpc>
              <a:defRPr sz="4000" b="1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Problem</a:t>
            </a:r>
          </a:p>
          <a:p>
            <a:pPr algn="ctr">
              <a:lnSpc>
                <a:spcPct val="150000"/>
              </a:lnSpc>
              <a:defRPr b="1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sz="2400" cap="none"/>
              <a:t>어려웠던 점</a:t>
            </a:r>
            <a:endParaRPr sz="2400" cap="none"/>
          </a:p>
        </p:txBody>
      </p:sp>
      <p:sp>
        <p:nvSpPr>
          <p:cNvPr id="7" name="AutoShape4"/>
          <p:cNvSpPr>
            <a:extLst>
              <a:ext uri="smNativeData">
                <pr:smNativeData xmlns:pr="smNativeData" xmlns="smNativeData" val="SMDATA_15_a+w+ZxMAAAAlAAAAZQAAAA0AAAAAjgAAAEcAAACOAAAARwAAAAAAAAAB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J8AAACD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WhcAALoOAACDKQAA6BoAABAAAAAmAAAACAAAAP//////////"/>
              </a:ext>
            </a:extLst>
          </p:cNvSpPr>
          <p:nvPr/>
        </p:nvSpPr>
        <p:spPr>
          <a:xfrm>
            <a:off x="3796030" y="2393950"/>
            <a:ext cx="2952115" cy="1979930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130819" dir="2369105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ctr"/>
          <a:lstStyle/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데이터 동기화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캐시 전략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운영 안정성</a:t>
            </a:r>
          </a:p>
        </p:txBody>
      </p:sp>
      <p:sp>
        <p:nvSpPr>
          <p:cNvPr id="8" name="텍스트상자3"/>
          <p:cNvSpPr txBox="1">
            <a:extLst>
              <a:ext uri="smNativeData">
                <pr:smNativeData xmlns:pr="smNativeData" xmlns="smNativeData" val="SMDATA_15_a+w+ZxMAAAAlAAAAEgAAAA8BAAAAkAAAAEgAAACQAAAASAAAAAAAAAAAAAAAAAAAAAEAAABQAAAAAAAAAAAA4D8AAAAAAADgPwAAAAAAAOA/AAAAAAAA4D8AAAAAAADgPwAAAAAAAOA/AAAAAAAA4D8AAAAAAADgPwAAAAAAAOA/AAAAAAAA4D8CAAAAjAAAAAAAAAADAAAAe6DOAP///wgAAAAAAAAAAAAAAAAAAAAAAAAAAAAAAAAAAAAAZAAAAAEAAABAAAAAAAAAAGQ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KEV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6DOAP///wEAAAAAAAAAAAAAAAAAAAAAAAAAAAAAAAAAAAAAAAAAAAAAAAJ/f38A7uzhA8zMzADAwP8Af39/AAAAAAAAAAAAAAAAAAAAAAAAAAAAIQAAABgAAAAUAAAAuyoAAIYGAAAnPgAAQBwAAAAAAAAmAAAACAAAAP//////////"/>
              </a:ext>
            </a:extLst>
          </p:cNvSpPr>
          <p:nvPr/>
        </p:nvSpPr>
        <p:spPr>
          <a:xfrm>
            <a:off x="6946265" y="1060450"/>
            <a:ext cx="3157220" cy="3531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lnSpc>
                <a:spcPct val="100000"/>
              </a:lnSpc>
              <a:defRPr sz="4000" b="1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Try</a:t>
            </a:r>
          </a:p>
          <a:p>
            <a:pPr algn="ctr">
              <a:lnSpc>
                <a:spcPct val="150000"/>
              </a:lnSpc>
              <a:defRPr b="1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sz="2400" cap="none"/>
              <a:t>시도할 점</a:t>
            </a:r>
            <a:endParaRPr sz="2400" cap="none"/>
          </a:p>
        </p:txBody>
      </p:sp>
      <p:sp>
        <p:nvSpPr>
          <p:cNvPr id="9" name="AutoShape5"/>
          <p:cNvSpPr>
            <a:extLst>
              <a:ext uri="smNativeData">
                <pr:smNativeData xmlns:pr="smNativeData" xmlns="smNativeData" val="SMDATA_15_a+w+ZxMAAAAlAAAAZQAAAA0AAAAAjgAAAEcAAACOAAAARwAAAAAAAAABAAAAAAAAAAEAAABQAAAAdOp1Oo7Cxz8AAAAAAADgPwAAAAAAAOA/AAAAAAAA4D8AAAAAAADgPwAAAAAAAOA/AAAAAAAA4D8AAAAAAADgPwAAAAAAAOA/AAAAAAAA4D8CAAAAjAAAAAEAAAAAAAAA9/bxSv///wgAAAAAAAAAAAAAAAAAAAAAAAAAAAAAAAAAAAAAZAAAAAEAAABAAAAAAAAAAAAAAAAAAAAAAAAAAAAAAAAAAAAAAAAAAAAAAAAAAAAAAAAAAAAAAAAAAAAAAAAAAAAAAAAAAAAAAAAAAAAAAAAAAAAAAAAAAAAAAAAAAAAAFAAAADwAAAABAAAAAAAAAH9/fwAKAAAAAQAAAAEAAAAAAAAAAAAAAAAAAAAAAAAAZAAAAGQAAAAAAAAAZAAAAGQAAAAVAAAAYAAAAAAAAAAAAAAADwAAACADAAAAAAAAAAAAAAEAAACgMgAAVgcAAKr4//8BAAAAf39/AAEAAABkAAAAAAAAABQAAABAHwAAAAAAACYAAAAAAAAAwOD//wAAAAAmAAAAZAAAABYAAABMAAAAAQAAAAAAAAAEAAAAAAAAAAEAAABNTU0AGQAAAJ8AAACD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/bxQ////wEAAAAAAAAAAAAAAAAAAAAAAAAAAAAAAAAAAAAAAAAAAH9/fwB/f38ATU1NAMzMzADAwP8Af39/AAAAAAAAAAAAAAAAAAAAAAAAAAAAIQAAABgAAAAUAAAALCsAALoOAABVPQAA6BoAABAAAAAmAAAACAAAAP//////////"/>
              </a:ext>
            </a:extLst>
          </p:cNvSpPr>
          <p:nvPr/>
        </p:nvSpPr>
        <p:spPr>
          <a:xfrm>
            <a:off x="7018020" y="2393950"/>
            <a:ext cx="2952115" cy="1979930"/>
          </a:xfrm>
          <a:prstGeom prst="roundRect">
            <a:avLst>
              <a:gd name="adj" fmla="val 9281"/>
            </a:avLst>
          </a:prstGeom>
          <a:solidFill>
            <a:schemeClr val="bg2">
              <a:tint val="50000"/>
            </a:schemeClr>
          </a:solidFill>
          <a:ln w="6350" cap="flat" cmpd="sng" algn="ctr">
            <a:solidFill>
              <a:srgbClr val="7F7F7F"/>
            </a:solidFill>
            <a:prstDash val="solid"/>
            <a:headEnd type="none"/>
            <a:tailEnd type="none"/>
          </a:ln>
          <a:effectLst>
            <a:outerShdw blurRad="127000" dist="130819" dir="2369105" algn="ctr">
              <a:srgbClr val="4D4D4D">
                <a:alpha val="75000"/>
              </a:srgbClr>
            </a:outerShdw>
          </a:effectLst>
        </p:spPr>
        <p:txBody>
          <a:bodyPr vert="horz" wrap="square" lIns="90170" tIns="45085" rIns="90170" bIns="45085" numCol="1" spcCol="215900" anchor="ctr"/>
          <a:lstStyle/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ML 모델 도입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실시간 피드백</a:t>
            </a:r>
          </a:p>
          <a:p>
            <a:pPr marL="215900" indent="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ts val="1200"/>
              <a:buFont typeface="Wingdings" pitchFamily="0" charset="2"/>
              <a:buChar char=""/>
              <a:defRPr lang="en-us" sz="200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자동화 고도화</a:t>
            </a:r>
          </a:p>
        </p:txBody>
      </p:sp>
      <p:sp>
        <p:nvSpPr>
          <p:cNvPr id="10" name="AutoShape2"/>
          <p:cNvSpPr>
            <a:extLst>
              <a:ext uri="smNativeData">
                <pr:smNativeData xmlns:pr="smNativeData" xmlns="smNativeData" val="SMDATA_15_a+w+ZxMAAAAlAAAAywAAAA8BAAAAkAAAAEgAAACQAAAASAAAAAAAAAAAAAAAAAAAAAEAAABQAAAA4t4ae3X81D/C/dOB1IbhPwAAAAAAAOA/AAAAAAAA4D8AAAAAAADgPwAAAAAAAOA/AAAAAAAA4D8AAAAAAADgPwAAAAAAAOA/AAAAAAAA4D8CAAAAjAAAAAEAAAADAAAAycSjAP///wgAAAAAAAAAAAAAAAAAAAAAAAAAAAAAAAAAAAAAZAAAAAEAAABAAAAAAAAAAJz///9aAAAAAAAAAAAAAAAAAAAAAAAAAAAAAAAAAAAAAAAAAAAAAAAAAAAAAAAAAAAAAAAAAAAAAAAAAAAAAAAAAAAAAAAAAAAAAAAAAAAAFAAAADwAAAAAAAAAAAAAAAAAAAkAAAAAAQAAAAAAAAAAAAAAAAAAAAA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ycSjAP///wEAAAAAAAAAAAAAAAAAAAAAAAAAAAAAAAAAAAAAAAAAAAAAAAJ/f38A7uzhA8zMzADAwP8Af39/AAAAAAAAAAAAAAAAAAAAAAAAAAAAIQAAABgAAAAUAAAAmAoAAM8bAAAtNwAAyB8AABAAAAAmAAAACAAAAP//////////"/>
              </a:ext>
            </a:extLst>
          </p:cNvSpPr>
          <p:nvPr/>
        </p:nvSpPr>
        <p:spPr>
          <a:xfrm>
            <a:off x="1722120" y="4520565"/>
            <a:ext cx="7247255" cy="645795"/>
          </a:xfrm>
          <a:prstGeom prst="downArrow">
            <a:avLst>
              <a:gd name="adj1" fmla="val 54771"/>
              <a:gd name="adj2" fmla="val 67209"/>
            </a:avLst>
          </a:prstGeom>
          <a:gradFill flip="none" rotWithShape="0">
            <a:gsLst>
              <a:gs pos="0">
                <a:srgbClr val="C9C4A3"/>
              </a:gs>
              <a:gs pos="100000">
                <a:schemeClr val="bg1"/>
              </a:gs>
            </a:gsLst>
            <a:lin ang="16200000" scaled="0"/>
            <a:tileRect/>
          </a:gradFill>
          <a:ln>
            <a:noFill/>
          </a:ln>
          <a:effectLst/>
        </p:spPr>
      </p:sp>
      <p:sp>
        <p:nvSpPr>
          <p:cNvPr id="11" name="AutoShape3"/>
          <p:cNvSpPr>
            <a:extLst>
              <a:ext uri="smNativeData">
                <pr:smNativeData xmlns:pr="smNativeData" xmlns="smNativeData" val="SMDATA_15_a+w+ZxMAAAAlAAAAcwAAAA8AAAAAkAAAAEgAAACQAAAASAAAAAAAAAABAAAAAAAAAAEAAABQAAAAmeGyTTwQyD8AAAAAAADgPwAAAAAAAOA/AAAAAAAA4D8AAAAAAADgPwAAAAAAAOA/AAAAAAAA4D8AAAAAAADgPwAAAAAAAOA/AAAAAAAA4D8CAAAAjAAAAAEAAAAAAAAA7uzhCv///wgAAAAAAAAAAAAAAAAAAAAAAAAAAAAAAAAAAAAAZAAAAAEAAABAAAAAAAAAAAAAAAAAAAAAAAAAAAAAAAAAAAAAAAAAAAAAAAAAAAAAAAAAAAAAAAAAAAAAAAAAAAAAAAAAAAAAAAAAAAAAAAAAAAAAAAAAAAAAAAAAAAAAFAAAADwAAAABAAAAAAAAANHMrwAFAAAAAQAAAAEAAAAAAAAAAAAAAAAAAAAAAAAAZAAAAGQAAAAAAAAAZAAAAGQAAAAVAAAAYAAAAAAAAAAAAAAADwAAACADAAAAAAAAAAAAAAEAAACgMgAAVgcAAKr4//8BAAAAf39/AAEAAABkAAAAAAAAABQAAABAHwAAAAAAACYAAAAAAAAAwOD//wAAAAAmAAAAZAAAABYAAABMAAAAAQAAAAAAAAAEAAAAAAAAAAEAAADu7OEKMgAAADwAAAA8AAAAZAAAAGQAAAAAAAAAzMzMAAAAAABQAAAAUAAAAGQAAABkAAAAAAAAABcAAAAUAAAAAAAAAAAAAAD/fwAA/38AAAAAAAAJAAAABAAAAAAAAAAeAAAAaAAAAAAAAAAAAAAAAAAAAAAAAAAAAAAAECcAABAnAAAAAAAAAAAAAAAAAAAAAAAAAAAAAAAAAAAAAAAAAAAAAMg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uzhA////wEAAAAAAAAAAAAAAAAAAAAAAAAAAAAAAAAAAAAAAAAAANHMrwB/f38A7uzhA8zMzADAwP8Af39/AAAAAAAAAAAAAAAAAAAAAAAAAAAAIQAAABgAAAAUAAAATAUAAKogAAB5PAAA5SsAAAAgAAAmAAAACAAAAP//////////"/>
              </a:ext>
            </a:extLst>
          </p:cNvSpPr>
          <p:nvPr/>
        </p:nvSpPr>
        <p:spPr>
          <a:xfrm flipH="1" flipV="1">
            <a:off x="861060" y="5309870"/>
            <a:ext cx="8969375" cy="1825625"/>
          </a:xfrm>
          <a:prstGeom prst="foldedCorner">
            <a:avLst>
              <a:gd name="adj" fmla="val 9400"/>
            </a:avLst>
          </a:prstGeom>
          <a:solidFill>
            <a:schemeClr val="bg2"/>
          </a:solidFill>
          <a:ln w="3175" cap="flat" cmpd="sng" algn="ctr">
            <a:solidFill>
              <a:srgbClr val="D1CCAF"/>
            </a:solidFill>
            <a:prstDash val="solid"/>
            <a:headEnd type="none"/>
            <a:tailEnd type="none"/>
          </a:ln>
          <a:effectLst>
            <a:outerShdw blurRad="127000" dist="53882" dir="2700000" algn="ctr">
              <a:schemeClr val="bg2">
                <a:alpha val="50000"/>
              </a:schemeClr>
            </a:outerShdw>
          </a:effectLst>
        </p:spPr>
        <p:txBody>
          <a:bodyPr vert="horz" wrap="none" lIns="91440" tIns="45720" rIns="91440" bIns="45720" numCol="1" spcCol="215900" anchor="ctr"/>
          <a:lstStyle/>
          <a:p>
            <a:pPr algn="ctr">
              <a:lnSpc>
                <a:spcPct val="100000"/>
              </a:lnSpc>
              <a:defRPr sz="2800" b="1" cap="none">
                <a:solidFill>
                  <a:srgbClr val="7F007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사전 추천 점수 계산 방식으로 성능 UP!</a:t>
            </a:r>
          </a:p>
          <a:p>
            <a:pPr algn="ctr">
              <a:lnSpc>
                <a:spcPct val="100000"/>
              </a:lnSpc>
              <a:defRPr sz="2800" b="1" cap="none">
                <a:solidFill>
                  <a:srgbClr val="7F007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체계적인 접근으로 문제점 개선</a:t>
            </a:r>
          </a:p>
          <a:p>
            <a:pPr algn="ctr">
              <a:lnSpc>
                <a:spcPct val="100000"/>
              </a:lnSpc>
              <a:defRPr sz="2200" b="1" cap="none">
                <a:solidFill>
                  <a:srgbClr val="7F007F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sz="2800" cap="none"/>
              <a:t>향후 머신러닝 기반으로 서비스 품질 향상 계획</a:t>
            </a:r>
            <a:endParaRPr sz="28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BQAAABkAAAAZAAAAAAAAAAjAAAABAAAAGQAAAAXAAAAFAAAAAAAAAAAAAAA/38AAP9/AAAAAAAACQAAAAQAAACw4M4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AAAAAAxEEAAIAuAAAQAAAAJgAAAAgAAAD//////////w=="/>
              </a:ext>
            </a:extLst>
          </p:cNvPicPr>
          <p:nvPr/>
        </p:nvPicPr>
        <p:blipFill>
          <a:blip r:embed="rId2">
            <a:lum bright="20000"/>
          </a:blip>
          <a:stretch>
            <a:fillRect/>
          </a:stretch>
        </p:blipFill>
        <p:spPr>
          <a:xfrm>
            <a:off x="0" y="0"/>
            <a:ext cx="10690860" cy="75590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사각형1"/>
          <p:cNvSpPr>
            <a:extLst>
              <a:ext uri="smNativeData">
                <pr:smNativeData xmlns:pr="smNativeData" xmlns="smNativeData" val="SMDATA_15_a+w+ZxMAAAAlAAAAZAAAAA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iwIAAFsmAAD0FgAAfikAAAAAAAAmAAAACAAAAP//////////"/>
              </a:ext>
            </a:extLst>
          </p:cNvSpPr>
          <p:nvPr/>
        </p:nvSpPr>
        <p:spPr>
          <a:xfrm>
            <a:off x="413385" y="6235065"/>
            <a:ext cx="3317875" cy="5099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r">
              <a:lnSpc>
                <a:spcPct val="100000"/>
              </a:lnSpc>
              <a:defRPr sz="2000" b="1"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Address :</a:t>
            </a:r>
            <a:endParaRPr lang="en-us" sz="1400" cap="none"/>
          </a:p>
          <a:p>
            <a:pPr algn="r">
              <a:lnSpc>
                <a:spcPct val="100000"/>
              </a:lnSpc>
              <a:defRPr sz="2000" b="0"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https://github.com/Jeong-Seongwon</a:t>
            </a:r>
            <a:endParaRPr lang="en-us" sz="1100" cap="none"/>
          </a:p>
        </p:txBody>
      </p:sp>
      <p:sp>
        <p:nvSpPr>
          <p:cNvPr id="4" name="사각형2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ehgAAFsmAADeJgAAiSkAAAAgAAAmAAAACAAAAP//////////"/>
              </a:ext>
            </a:extLst>
          </p:cNvSpPr>
          <p:nvPr/>
        </p:nvSpPr>
        <p:spPr>
          <a:xfrm>
            <a:off x="3978910" y="6235065"/>
            <a:ext cx="2339340" cy="516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r">
              <a:lnSpc>
                <a:spcPct val="100000"/>
              </a:lnSpc>
              <a:defRPr sz="2000" b="1"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Contact Numbers :</a:t>
            </a:r>
            <a:endParaRPr lang="en-us" sz="1400" cap="none"/>
          </a:p>
          <a:p>
            <a:pPr algn="r">
              <a:lnSpc>
                <a:spcPct val="100000"/>
              </a:lnSpc>
              <a:defRPr sz="2000"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010-4563-8494</a:t>
            </a:r>
            <a:endParaRPr lang="en-us" sz="1400" cap="none"/>
          </a:p>
        </p:txBody>
      </p:sp>
      <p:sp>
        <p:nvSpPr>
          <p:cNvPr id="5" name="사각형3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eCwAAFsmAADbOgAAiSkAAAAgAAAmAAAACAAAAP//////////"/>
              </a:ext>
            </a:extLst>
          </p:cNvSpPr>
          <p:nvPr/>
        </p:nvSpPr>
        <p:spPr>
          <a:xfrm>
            <a:off x="7228840" y="6235065"/>
            <a:ext cx="2338705" cy="5168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 algn="r">
              <a:lnSpc>
                <a:spcPct val="100000"/>
              </a:lnSpc>
              <a:defRPr sz="2000" b="1"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Email Address :</a:t>
            </a:r>
            <a:endParaRPr lang="en-us" sz="1400" cap="none"/>
          </a:p>
          <a:p>
            <a:pPr algn="r">
              <a:lnSpc>
                <a:spcPct val="100000"/>
              </a:lnSpc>
              <a:defRPr sz="2000" cap="none">
                <a:solidFill>
                  <a:schemeClr val="accent2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400" cap="none"/>
              <a:t>bohomo1234@naver.com</a:t>
            </a:r>
            <a:endParaRPr lang="en-us" sz="1400" cap="none"/>
          </a:p>
        </p:txBody>
      </p:sp>
      <p:pic>
        <p:nvPicPr>
          <p:cNvPr id="6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kWAABbJgAAIxoAAIQ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734435" y="6235065"/>
            <a:ext cx="514350" cy="5137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3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reD7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4mAABbJgAACCoAAGY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318250" y="6235065"/>
            <a:ext cx="514350" cy="4946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4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OA6AABbJgAA+z0AAHUp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570720" y="6235065"/>
            <a:ext cx="504825" cy="5041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사각형4"/>
          <p:cNvSpPr>
            <a:extLst>
              <a:ext uri="smNativeData">
                <pr:smNativeData xmlns:pr="smNativeData" xmlns="smNativeData" val="SMDATA_15_a+w+ZxMAAAAlAAAAZAAAAA0AAAAAjgAAAEcAAACOAAAARw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J/f38A7uzhA8zMzADAwP8Af39/AAAAAAAAAAAAAAAAAAAAAAAAAAAAIQAAABgAAAAUAAAAjAUAAGEYAAAmOwAAFyIAAAAAAAAmAAAACAAAAP//////////"/>
              </a:ext>
            </a:extLst>
          </p:cNvSpPr>
          <p:nvPr/>
        </p:nvSpPr>
        <p:spPr>
          <a:xfrm>
            <a:off x="901700" y="3963035"/>
            <a:ext cx="8713470" cy="15786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ctr">
              <a:lnSpc>
                <a:spcPct val="100000"/>
              </a:lnSpc>
              <a:defRPr b="0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6400" cap="none"/>
              <a:t>Thanks for watching</a:t>
            </a:r>
            <a:endParaRPr lang="en-us" sz="48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2-2. 시장 분석 – 스마트 기술 기반 여행</a:t>
            </a:r>
            <a:endParaRPr lang="en-us" sz="2400" cap="none"/>
          </a:p>
        </p:txBody>
      </p:sp>
      <p:sp>
        <p:nvSpPr>
          <p:cNvPr id="3" name="Line 2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3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I. 개요</a:t>
            </a:r>
            <a:endParaRPr lang="en-us" sz="1110" cap="none"/>
          </a:p>
        </p:txBody>
      </p:sp>
      <p:pic>
        <p:nvPicPr>
          <p:cNvPr id="5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whAABIDwAAxT4AAPw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sCAABIDwAAxB8AAPw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84505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CustomShape 4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wgAABAgAAAmAAAACAAAAP//////////"/>
              </a:ext>
            </a:extLst>
          </p:cNvSpPr>
          <p:nvPr/>
        </p:nvSpPr>
        <p:spPr>
          <a:xfrm>
            <a:off x="668020" y="885190"/>
            <a:ext cx="9321165" cy="546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AI 서비스 이용률 상승, 국민의 72.1%가 인공지능을 긍정적으로 인식하고 있습니다.</a:t>
            </a:r>
            <a:endParaRPr lang="en-us" sz="1500" cap="none"/>
          </a:p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또, 온라인 기반 여행 서비스를 경험한 응답자가 전체 응답자 중 64.3%으로 나타나고 있습니다.</a:t>
            </a:r>
            <a:endParaRPr lang="en-us" sz="1500" cap="none"/>
          </a:p>
        </p:txBody>
      </p:sp>
      <p:sp>
        <p:nvSpPr>
          <p:cNvPr id="8" name="텍스트상자1"/>
          <p:cNvSpPr txBox="1">
            <a:extLst>
              <a:ext uri="smNativeData">
                <pr:smNativeData xmlns:pr="smNativeData" xmlns="smNativeData" val="SMDATA_15_a+w+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DUC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9xQAAGgKAADNLAAAqAwAAAAgAAAmAAAACAAAAP//////////"/>
              </a:ext>
            </a:extLst>
          </p:cNvSpPr>
          <p:nvPr/>
        </p:nvSpPr>
        <p:spPr>
          <a:xfrm>
            <a:off x="3408045" y="1691640"/>
            <a:ext cx="387477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b="1" cap="none">
                <a:solidFill>
                  <a:schemeClr val="accent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인공지능 서비스 인식 및 경험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2-3. 시장 분석 – 여행 수 증가</a:t>
            </a:r>
            <a:endParaRPr lang="en-us" sz="2400" cap="none"/>
          </a:p>
        </p:txBody>
      </p:sp>
      <p:sp>
        <p:nvSpPr>
          <p:cNvPr id="3" name="Line 2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I. 개요</a:t>
            </a:r>
            <a:endParaRPr lang="en-us" sz="1110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wgAABAgAAAmAAAACAAAAP//////////"/>
              </a:ext>
            </a:extLst>
          </p:cNvSpPr>
          <p:nvPr/>
        </p:nvSpPr>
        <p:spPr>
          <a:xfrm>
            <a:off x="668020" y="885190"/>
            <a:ext cx="9321165" cy="546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코로나19 팬데믹 이후 감소했던 우리나라 여행자 수가 서서히 회복하고 있습니다. 최근 지난 9월 국제선 항공 여객 수가 처음으로 팬데믹 이전 수준을 넘어선 것으로 나타났습니다.</a:t>
            </a:r>
            <a:endParaRPr lang="en-us" sz="1500" cap="none"/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0CAABIDwAAxx8AAAI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484120"/>
            <a:ext cx="4679950" cy="43446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4hAABIDwAAyD4AAAI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25770" y="2484120"/>
            <a:ext cx="4679950" cy="43446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텍스트상자1"/>
          <p:cNvSpPr txBox="1">
            <a:extLst>
              <a:ext uri="smNativeData">
                <pr:smNativeData xmlns:pr="smNativeData" xmlns="smNativeData" val="SMDATA_15_a+w+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DUC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9xQAAGgKAADNLAAAqAwAAAAgAAAmAAAACAAAAP//////////"/>
              </a:ext>
            </a:extLst>
          </p:cNvSpPr>
          <p:nvPr/>
        </p:nvSpPr>
        <p:spPr>
          <a:xfrm>
            <a:off x="3408045" y="1691640"/>
            <a:ext cx="387477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b="1" cap="none">
                <a:solidFill>
                  <a:schemeClr val="accent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여행객 및 여객 수 비교 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BgY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2-4. 시장 분석 – 나만의 맞춤형 여행 수요 증가</a:t>
            </a:r>
            <a:endParaRPr lang="en-us" sz="2400" cap="none"/>
          </a:p>
        </p:txBody>
      </p:sp>
      <p:sp>
        <p:nvSpPr>
          <p:cNvPr id="3" name="Line 2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MxRw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AIT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I. 개요</a:t>
            </a:r>
            <a:endParaRPr lang="en-us" sz="1110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1KX/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0AgAAAAgAAAmAAAACAAAAP//////////"/>
              </a:ext>
            </a:extLst>
          </p:cNvSpPr>
          <p:nvPr/>
        </p:nvSpPr>
        <p:spPr>
          <a:xfrm>
            <a:off x="668020" y="885190"/>
            <a:ext cx="9321165" cy="547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defRPr lang="en-us" sz="1500" cap="none">
                <a:solidFill>
                  <a:srgbClr val="000000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개인화된 여행과 숨겨진 관광지를 선호하는 트렌드가 확산 중이며, 연령대가 높고 국내 여행 경험이 많을수록 관심이 높습니다. 하나투어는 이를 반영해 '우리만을 위한 특별한 여행'을 키워드로 선정했습니다.</a:t>
            </a:r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sCAABIDwAAxB8AAPw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IAAk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whAABIDwAAxT4AAPw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텍스트상자1"/>
          <p:cNvSpPr txBox="1">
            <a:extLst>
              <a:ext uri="smNativeData">
                <pr:smNativeData xmlns:pr="smNativeData" xmlns="smNativeData" val="SMDATA_15_a+w+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DUC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9xQAAGgKAADNLAAAqAwAAAAgAAAmAAAACAAAAP//////////"/>
              </a:ext>
            </a:extLst>
          </p:cNvSpPr>
          <p:nvPr/>
        </p:nvSpPr>
        <p:spPr>
          <a:xfrm>
            <a:off x="3408045" y="1691640"/>
            <a:ext cx="387477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b="1" cap="none">
                <a:solidFill>
                  <a:schemeClr val="accent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우리만의 특별한 여행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Icffo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lgMAAP8AAAC1PgAAzQMAAAAgAAAmAAAACAAAAP//////////"/>
              </a:ext>
            </a:extLst>
          </p:cNvSpPr>
          <p:nvPr/>
        </p:nvSpPr>
        <p:spPr>
          <a:xfrm>
            <a:off x="582930" y="161925"/>
            <a:ext cx="9610725" cy="455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sz="2200" b="1"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2400" cap="none">
                <a:solidFill>
                  <a:srgbClr val="000000"/>
                </a:solidFill>
              </a:rPr>
              <a:t>3. 문제점 분석</a:t>
            </a:r>
            <a:endParaRPr lang="en-us" sz="2400" cap="none"/>
          </a:p>
        </p:txBody>
      </p:sp>
      <p:sp>
        <p:nvSpPr>
          <p:cNvPr id="3" name="Line 2"/>
          <p:cNvSpPr>
            <a:extLst>
              <a:ext uri="smNativeData">
                <pr:smNativeData xmlns:pr="smNativeData" xmlns="smNativeData" val="SMDATA_15_a+w+Z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vM3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MAu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LvM3AB/f38A7uzhA8zMzADAwP8Af39/AAAAAAAAAAAAAAAAAAAAAAAAAAAAIQAAABgAAAAUAAAAIAIAALAMAABxPwAAsAwAABAAAAAmAAAACAAAAP//////////"/>
              </a:ext>
            </a:extLst>
          </p:cNvSpPr>
          <p:nvPr/>
        </p:nvSpPr>
        <p:spPr>
          <a:xfrm>
            <a:off x="345440" y="2062480"/>
            <a:ext cx="9967595" cy="0"/>
          </a:xfrm>
          <a:prstGeom prst="line">
            <a:avLst/>
          </a:prstGeom>
          <a:noFill/>
          <a:ln w="9525" cap="flat" cmpd="sng" algn="ctr">
            <a:solidFill>
              <a:srgbClr val="BBCCDC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CustomShape 3"/>
          <p:cNvSpPr>
            <a:extLst>
              <a:ext uri="smNativeData">
                <pr:smNativeData xmlns:pr="smNativeData" xmlns="smNativeData" val="SMDATA_15_a+w+ZxMAAAAlAAAAZAAAAE0AAAAAjgAAAEcAAACOAAAARw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GyO8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KisAAI0BAACuPwAAJgMAABAgAAAmAAAACAAAAP//////////"/>
              </a:ext>
            </a:extLst>
          </p:cNvSpPr>
          <p:nvPr/>
        </p:nvSpPr>
        <p:spPr>
          <a:xfrm>
            <a:off x="7016750" y="252095"/>
            <a:ext cx="3335020" cy="259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ctr"/>
          <a:lstStyle/>
          <a:p>
            <a:pPr algn="r"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110" b="1" cap="none">
                <a:solidFill>
                  <a:srgbClr val="808080"/>
                </a:solidFill>
              </a:rPr>
              <a:t>I. 개요</a:t>
            </a:r>
            <a:endParaRPr lang="en-us" sz="1110" cap="none"/>
          </a:p>
        </p:txBody>
      </p:sp>
      <p:sp>
        <p:nvSpPr>
          <p:cNvPr id="5" name="CustomShape 4"/>
          <p:cNvSpPr>
            <a:extLst>
              <a:ext uri="smNativeData">
                <pr:smNativeData xmlns:pr="smNativeData" xmlns="smNativeData" val="SMDATA_15_a+w+ZxMAAAAlAAAAZAAAAE0AAAAAjgAAAEcAAACOAAAARw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XJnf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HAQAAHIFAABzPQAAzwgAABAgAAAmAAAACAAAAP//////////"/>
              </a:ext>
            </a:extLst>
          </p:cNvSpPr>
          <p:nvPr/>
        </p:nvSpPr>
        <p:spPr>
          <a:xfrm>
            <a:off x="668020" y="885190"/>
            <a:ext cx="9321165" cy="546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spcCol="215900" anchor="t"/>
          <a:lstStyle/>
          <a:p>
            <a:pPr>
              <a:lnSpc>
                <a:spcPct val="100000"/>
              </a:lnSpc>
              <a:defRPr cap="none"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rPr lang="en-us" sz="1500" cap="none">
                <a:solidFill>
                  <a:srgbClr val="000000"/>
                </a:solidFill>
              </a:rPr>
              <a:t>많은 소비자들이 AI 여행 정보 탐색시 지나치게 많은 광고로 실제 후기와 구분되지 않아 불만을 제기 했습니다. 또, 정확한 정보의 부족, 정보의 최신성 부족 등을 부정적 요인으로 뽑았습니다.</a:t>
            </a:r>
            <a:endParaRPr lang="en-us" sz="1500" cap="none"/>
          </a:p>
        </p:txBody>
      </p:sp>
      <p:pic>
        <p:nvPicPr>
          <p:cNvPr id="6" name="그림1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sCAABIDwAAxB8AAPw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2"/>
          <p:cNvPicPr>
            <a:extLst>
              <a:ext uri="smNativeData">
                <pr:smNativeData xmlns:pr="smNativeData" xmlns="smNativeData" val="SMDATA_17_a+w+Z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MWak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PwhAABIDwAAxT4AAPw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2484120"/>
            <a:ext cx="4679315" cy="43408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텍스트상자1"/>
          <p:cNvSpPr txBox="1">
            <a:extLst>
              <a:ext uri="smNativeData">
                <pr:smNativeData xmlns:pr="smNativeData" xmlns="smNativeData" val="SMDATA_15_a+w+Zx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DUC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9xQAAGgKAADNLAAAqAwAAAAgAAAmAAAACAAAAP//////////"/>
              </a:ext>
            </a:extLst>
          </p:cNvSpPr>
          <p:nvPr/>
        </p:nvSpPr>
        <p:spPr>
          <a:xfrm>
            <a:off x="3408045" y="1691640"/>
            <a:ext cx="387477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b="1" cap="none">
                <a:solidFill>
                  <a:schemeClr val="accent1"/>
                </a:solidFill>
                <a:latin typeface="맑은 고딕" pitchFamily="3" charset="-127"/>
                <a:ea typeface="맑은 고딕" pitchFamily="3" charset="-127"/>
                <a:cs typeface="맑은 고딕" pitchFamily="3" charset="-127"/>
              </a:defRPr>
            </a:pPr>
            <a:r>
              <a:t>AI 여행 정보 탐색 시 문제점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sejong</cp:lastModifiedBy>
  <cp:revision>0</cp:revision>
  <dcterms:created xsi:type="dcterms:W3CDTF">2006-08-15T15:00:00Z</dcterms:created>
  <dcterms:modified xsi:type="dcterms:W3CDTF">2024-11-21T08:16:43Z</dcterms:modified>
</cp:coreProperties>
</file>